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560" r:id="rId3"/>
    <p:sldId id="562" r:id="rId4"/>
    <p:sldId id="534" r:id="rId5"/>
    <p:sldId id="563" r:id="rId6"/>
    <p:sldId id="564" r:id="rId7"/>
    <p:sldId id="540" r:id="rId8"/>
    <p:sldId id="541" r:id="rId9"/>
    <p:sldId id="543" r:id="rId10"/>
    <p:sldId id="256" r:id="rId11"/>
    <p:sldId id="542" r:id="rId12"/>
    <p:sldId id="261" r:id="rId13"/>
    <p:sldId id="262" r:id="rId14"/>
    <p:sldId id="271" r:id="rId15"/>
    <p:sldId id="270" r:id="rId16"/>
    <p:sldId id="260" r:id="rId17"/>
    <p:sldId id="568" r:id="rId18"/>
    <p:sldId id="269" r:id="rId19"/>
    <p:sldId id="272" r:id="rId20"/>
    <p:sldId id="567" r:id="rId21"/>
    <p:sldId id="566" r:id="rId22"/>
    <p:sldId id="56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79" autoAdjust="0"/>
    <p:restoredTop sz="94682"/>
  </p:normalViewPr>
  <p:slideViewPr>
    <p:cSldViewPr snapToGrid="0" snapToObjects="1">
      <p:cViewPr varScale="1">
        <p:scale>
          <a:sx n="105" d="100"/>
          <a:sy n="105" d="100"/>
        </p:scale>
        <p:origin x="19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A616DA-75B2-40DF-9BBC-E8FB46B314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240FEA-7350-487E-8802-F5B47489C92B}">
      <dgm:prSet phldrT="[Text]"/>
      <dgm:spPr/>
      <dgm:t>
        <a:bodyPr/>
        <a:lstStyle/>
        <a:p>
          <a:r>
            <a:rPr lang="en-US" dirty="0"/>
            <a:t>Card</a:t>
          </a:r>
        </a:p>
      </dgm:t>
    </dgm:pt>
    <dgm:pt modelId="{991F1579-B60F-44B8-81D0-D1A756648BF4}" type="parTrans" cxnId="{F37ABF7E-2277-4EDB-8A26-54A971242CC3}">
      <dgm:prSet/>
      <dgm:spPr/>
      <dgm:t>
        <a:bodyPr/>
        <a:lstStyle/>
        <a:p>
          <a:endParaRPr lang="en-US"/>
        </a:p>
      </dgm:t>
    </dgm:pt>
    <dgm:pt modelId="{036C002B-FA58-4336-8B44-7317025FD60C}" type="sibTrans" cxnId="{F37ABF7E-2277-4EDB-8A26-54A971242CC3}">
      <dgm:prSet/>
      <dgm:spPr/>
      <dgm:t>
        <a:bodyPr/>
        <a:lstStyle/>
        <a:p>
          <a:endParaRPr lang="en-US"/>
        </a:p>
      </dgm:t>
    </dgm:pt>
    <dgm:pt modelId="{3890A3FC-A606-43A7-B158-D9456B13F929}">
      <dgm:prSet phldrT="[Text]"/>
      <dgm:spPr/>
      <dgm:t>
        <a:bodyPr/>
        <a:lstStyle/>
        <a:p>
          <a:r>
            <a:rPr lang="en-US" dirty="0"/>
            <a:t>Stories are small and can fit on one side of an index card</a:t>
          </a:r>
        </a:p>
      </dgm:t>
    </dgm:pt>
    <dgm:pt modelId="{70240418-B5E8-4E2E-8147-CCE6C6E137A3}" type="parTrans" cxnId="{F4D37436-5743-4A67-8645-95356E6B6177}">
      <dgm:prSet/>
      <dgm:spPr/>
      <dgm:t>
        <a:bodyPr/>
        <a:lstStyle/>
        <a:p>
          <a:endParaRPr lang="en-US"/>
        </a:p>
      </dgm:t>
    </dgm:pt>
    <dgm:pt modelId="{4FF4668F-C4D7-42EF-A20F-5C3EA7AF20B8}" type="sibTrans" cxnId="{F4D37436-5743-4A67-8645-95356E6B6177}">
      <dgm:prSet/>
      <dgm:spPr/>
      <dgm:t>
        <a:bodyPr/>
        <a:lstStyle/>
        <a:p>
          <a:endParaRPr lang="en-US"/>
        </a:p>
      </dgm:t>
    </dgm:pt>
    <dgm:pt modelId="{CF15A228-AFF2-40A2-B070-B632544EC08D}">
      <dgm:prSet phldrT="[Text]"/>
      <dgm:spPr/>
      <dgm:t>
        <a:bodyPr/>
        <a:lstStyle/>
        <a:p>
          <a:r>
            <a:rPr lang="en-US" dirty="0"/>
            <a:t>Conversation</a:t>
          </a:r>
        </a:p>
      </dgm:t>
    </dgm:pt>
    <dgm:pt modelId="{51ACEFC8-5136-4C8A-993D-CD9AFFF9DE46}" type="parTrans" cxnId="{5B5E449F-F544-4AEA-AD93-660454E1575C}">
      <dgm:prSet/>
      <dgm:spPr/>
      <dgm:t>
        <a:bodyPr/>
        <a:lstStyle/>
        <a:p>
          <a:endParaRPr lang="en-US"/>
        </a:p>
      </dgm:t>
    </dgm:pt>
    <dgm:pt modelId="{748263E3-3350-4A63-AC53-7A96CCF6BE10}" type="sibTrans" cxnId="{5B5E449F-F544-4AEA-AD93-660454E1575C}">
      <dgm:prSet/>
      <dgm:spPr/>
      <dgm:t>
        <a:bodyPr/>
        <a:lstStyle/>
        <a:p>
          <a:endParaRPr lang="en-US"/>
        </a:p>
      </dgm:t>
    </dgm:pt>
    <dgm:pt modelId="{133BA577-5CBA-4A87-AEE0-E9D18F69CCBF}">
      <dgm:prSet phldrT="[Text]"/>
      <dgm:spPr/>
      <dgm:t>
        <a:bodyPr/>
        <a:lstStyle/>
        <a:p>
          <a:r>
            <a:rPr lang="en-US" dirty="0"/>
            <a:t>Details behind the story come out during conversations with the product owner</a:t>
          </a:r>
        </a:p>
      </dgm:t>
    </dgm:pt>
    <dgm:pt modelId="{DC8D47E5-131E-4E71-8AF9-42ED83F4669A}" type="parTrans" cxnId="{881EF92C-250A-4020-A3D6-4350F119BCA0}">
      <dgm:prSet/>
      <dgm:spPr/>
      <dgm:t>
        <a:bodyPr/>
        <a:lstStyle/>
        <a:p>
          <a:endParaRPr lang="en-US"/>
        </a:p>
      </dgm:t>
    </dgm:pt>
    <dgm:pt modelId="{8938ABE9-27ED-4337-B5F5-B55B2A489766}" type="sibTrans" cxnId="{881EF92C-250A-4020-A3D6-4350F119BCA0}">
      <dgm:prSet/>
      <dgm:spPr/>
      <dgm:t>
        <a:bodyPr/>
        <a:lstStyle/>
        <a:p>
          <a:endParaRPr lang="en-US"/>
        </a:p>
      </dgm:t>
    </dgm:pt>
    <dgm:pt modelId="{1EDDDCFF-EE0B-4DB3-9932-48F56B42CFBD}">
      <dgm:prSet phldrT="[Text]"/>
      <dgm:spPr/>
      <dgm:t>
        <a:bodyPr/>
        <a:lstStyle/>
        <a:p>
          <a:r>
            <a:rPr lang="en-US" dirty="0"/>
            <a:t>Stories may be annotated with estimates, </a:t>
          </a:r>
          <a:r>
            <a:rPr lang="en-US" u="sng" dirty="0"/>
            <a:t>brief notes</a:t>
          </a:r>
          <a:r>
            <a:rPr lang="en-US" dirty="0"/>
            <a:t>, etc.</a:t>
          </a:r>
        </a:p>
      </dgm:t>
    </dgm:pt>
    <dgm:pt modelId="{6283F9C2-5BF7-4DA5-B4CE-12E9689DF680}" type="parTrans" cxnId="{DAA0C1A7-3C45-43A0-8AAF-7A60DDE00544}">
      <dgm:prSet/>
      <dgm:spPr/>
      <dgm:t>
        <a:bodyPr/>
        <a:lstStyle/>
        <a:p>
          <a:endParaRPr lang="en-US"/>
        </a:p>
      </dgm:t>
    </dgm:pt>
    <dgm:pt modelId="{3E6586E6-CFCA-40E8-BC41-51CDE66A250D}" type="sibTrans" cxnId="{DAA0C1A7-3C45-43A0-8AAF-7A60DDE00544}">
      <dgm:prSet/>
      <dgm:spPr/>
      <dgm:t>
        <a:bodyPr/>
        <a:lstStyle/>
        <a:p>
          <a:endParaRPr lang="en-US"/>
        </a:p>
      </dgm:t>
    </dgm:pt>
    <dgm:pt modelId="{8A176F93-B865-48E1-BC31-F48A7C39109E}">
      <dgm:prSet phldrT="[Text]"/>
      <dgm:spPr/>
      <dgm:t>
        <a:bodyPr/>
        <a:lstStyle/>
        <a:p>
          <a:r>
            <a:rPr lang="en-US" dirty="0"/>
            <a:t>Confirmation</a:t>
          </a:r>
        </a:p>
      </dgm:t>
    </dgm:pt>
    <dgm:pt modelId="{D55360D5-8F6F-48D5-BD5E-27A8D2D980F0}" type="parTrans" cxnId="{C968CE3E-E47E-4A0D-970E-CBBB7E1E7BAC}">
      <dgm:prSet/>
      <dgm:spPr/>
      <dgm:t>
        <a:bodyPr/>
        <a:lstStyle/>
        <a:p>
          <a:endParaRPr lang="en-US"/>
        </a:p>
      </dgm:t>
    </dgm:pt>
    <dgm:pt modelId="{9DDB66A3-9C14-49E1-BC22-760C01F3C9AD}" type="sibTrans" cxnId="{C968CE3E-E47E-4A0D-970E-CBBB7E1E7BAC}">
      <dgm:prSet/>
      <dgm:spPr/>
      <dgm:t>
        <a:bodyPr/>
        <a:lstStyle/>
        <a:p>
          <a:endParaRPr lang="en-US"/>
        </a:p>
      </dgm:t>
    </dgm:pt>
    <dgm:pt modelId="{32D16F1A-F475-40AE-9AC2-0DA8B01330B2}">
      <dgm:prSet phldrT="[Text]"/>
      <dgm:spPr/>
      <dgm:t>
        <a:bodyPr/>
        <a:lstStyle/>
        <a:p>
          <a:r>
            <a:rPr lang="en-US" dirty="0"/>
            <a:t>Acceptance Criteria confirm whether the story was developed correctly</a:t>
          </a:r>
        </a:p>
      </dgm:t>
    </dgm:pt>
    <dgm:pt modelId="{E3137622-57D5-4C17-9ECC-B5C716E16147}" type="parTrans" cxnId="{F9E892C5-A486-4D00-9740-4E33A1816F7E}">
      <dgm:prSet/>
      <dgm:spPr/>
      <dgm:t>
        <a:bodyPr/>
        <a:lstStyle/>
        <a:p>
          <a:endParaRPr lang="en-US"/>
        </a:p>
      </dgm:t>
    </dgm:pt>
    <dgm:pt modelId="{C682B6FE-A9C7-4F9E-A01E-FB125618C0B0}" type="sibTrans" cxnId="{F9E892C5-A486-4D00-9740-4E33A1816F7E}">
      <dgm:prSet/>
      <dgm:spPr/>
      <dgm:t>
        <a:bodyPr/>
        <a:lstStyle/>
        <a:p>
          <a:endParaRPr lang="en-US"/>
        </a:p>
      </dgm:t>
    </dgm:pt>
    <dgm:pt modelId="{16B0BF4E-A7D2-4EC9-A612-B7CE17621045}" type="pres">
      <dgm:prSet presAssocID="{D6A616DA-75B2-40DF-9BBC-E8FB46B314F2}" presName="linear" presStyleCnt="0">
        <dgm:presLayoutVars>
          <dgm:animLvl val="lvl"/>
          <dgm:resizeHandles val="exact"/>
        </dgm:presLayoutVars>
      </dgm:prSet>
      <dgm:spPr/>
    </dgm:pt>
    <dgm:pt modelId="{6A447F90-8036-4323-8483-A2C0C20BEE1E}" type="pres">
      <dgm:prSet presAssocID="{77240FEA-7350-487E-8802-F5B47489C92B}" presName="parentText" presStyleLbl="node1" presStyleIdx="0" presStyleCnt="3" custLinFactNeighborY="-2889">
        <dgm:presLayoutVars>
          <dgm:chMax val="0"/>
          <dgm:bulletEnabled val="1"/>
        </dgm:presLayoutVars>
      </dgm:prSet>
      <dgm:spPr/>
    </dgm:pt>
    <dgm:pt modelId="{ACBA702C-2F56-48C4-B9D0-D0C581CA0A1B}" type="pres">
      <dgm:prSet presAssocID="{77240FEA-7350-487E-8802-F5B47489C92B}" presName="childText" presStyleLbl="revTx" presStyleIdx="0" presStyleCnt="3">
        <dgm:presLayoutVars>
          <dgm:bulletEnabled val="1"/>
        </dgm:presLayoutVars>
      </dgm:prSet>
      <dgm:spPr/>
    </dgm:pt>
    <dgm:pt modelId="{F34B4AEC-C3C8-4BE2-9DE2-6FD923D3CFF9}" type="pres">
      <dgm:prSet presAssocID="{CF15A228-AFF2-40A2-B070-B632544EC08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86F62BA-DEA2-468B-A757-AC5B6BB4219E}" type="pres">
      <dgm:prSet presAssocID="{CF15A228-AFF2-40A2-B070-B632544EC08D}" presName="childText" presStyleLbl="revTx" presStyleIdx="1" presStyleCnt="3">
        <dgm:presLayoutVars>
          <dgm:bulletEnabled val="1"/>
        </dgm:presLayoutVars>
      </dgm:prSet>
      <dgm:spPr/>
    </dgm:pt>
    <dgm:pt modelId="{83C60AE8-BEA9-4311-8AD0-3AB2EB515890}" type="pres">
      <dgm:prSet presAssocID="{8A176F93-B865-48E1-BC31-F48A7C39109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FC0C19E-5BD2-487E-A283-D494DC1D3786}" type="pres">
      <dgm:prSet presAssocID="{8A176F93-B865-48E1-BC31-F48A7C39109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8E551C00-E108-4722-9A1D-AC3ABA0BE2ED}" type="presOf" srcId="{1EDDDCFF-EE0B-4DB3-9932-48F56B42CFBD}" destId="{ACBA702C-2F56-48C4-B9D0-D0C581CA0A1B}" srcOrd="0" destOrd="1" presId="urn:microsoft.com/office/officeart/2005/8/layout/vList2"/>
    <dgm:cxn modelId="{EC9B3C11-15F0-424B-964B-80B3EE594247}" type="presOf" srcId="{D6A616DA-75B2-40DF-9BBC-E8FB46B314F2}" destId="{16B0BF4E-A7D2-4EC9-A612-B7CE17621045}" srcOrd="0" destOrd="0" presId="urn:microsoft.com/office/officeart/2005/8/layout/vList2"/>
    <dgm:cxn modelId="{881EF92C-250A-4020-A3D6-4350F119BCA0}" srcId="{CF15A228-AFF2-40A2-B070-B632544EC08D}" destId="{133BA577-5CBA-4A87-AEE0-E9D18F69CCBF}" srcOrd="0" destOrd="0" parTransId="{DC8D47E5-131E-4E71-8AF9-42ED83F4669A}" sibTransId="{8938ABE9-27ED-4337-B5F5-B55B2A489766}"/>
    <dgm:cxn modelId="{5CA26533-1283-4434-874B-E4FAE7BD92C8}" type="presOf" srcId="{77240FEA-7350-487E-8802-F5B47489C92B}" destId="{6A447F90-8036-4323-8483-A2C0C20BEE1E}" srcOrd="0" destOrd="0" presId="urn:microsoft.com/office/officeart/2005/8/layout/vList2"/>
    <dgm:cxn modelId="{F4D37436-5743-4A67-8645-95356E6B6177}" srcId="{77240FEA-7350-487E-8802-F5B47489C92B}" destId="{3890A3FC-A606-43A7-B158-D9456B13F929}" srcOrd="0" destOrd="0" parTransId="{70240418-B5E8-4E2E-8147-CCE6C6E137A3}" sibTransId="{4FF4668F-C4D7-42EF-A20F-5C3EA7AF20B8}"/>
    <dgm:cxn modelId="{C968CE3E-E47E-4A0D-970E-CBBB7E1E7BAC}" srcId="{D6A616DA-75B2-40DF-9BBC-E8FB46B314F2}" destId="{8A176F93-B865-48E1-BC31-F48A7C39109E}" srcOrd="2" destOrd="0" parTransId="{D55360D5-8F6F-48D5-BD5E-27A8D2D980F0}" sibTransId="{9DDB66A3-9C14-49E1-BC22-760C01F3C9AD}"/>
    <dgm:cxn modelId="{43E13659-1034-4508-8D67-7FCF74AFDA6A}" type="presOf" srcId="{32D16F1A-F475-40AE-9AC2-0DA8B01330B2}" destId="{9FC0C19E-5BD2-487E-A283-D494DC1D3786}" srcOrd="0" destOrd="0" presId="urn:microsoft.com/office/officeart/2005/8/layout/vList2"/>
    <dgm:cxn modelId="{F37ABF7E-2277-4EDB-8A26-54A971242CC3}" srcId="{D6A616DA-75B2-40DF-9BBC-E8FB46B314F2}" destId="{77240FEA-7350-487E-8802-F5B47489C92B}" srcOrd="0" destOrd="0" parTransId="{991F1579-B60F-44B8-81D0-D1A756648BF4}" sibTransId="{036C002B-FA58-4336-8B44-7317025FD60C}"/>
    <dgm:cxn modelId="{48B2708D-D9F9-4B7A-89E0-696A4767F6CC}" type="presOf" srcId="{CF15A228-AFF2-40A2-B070-B632544EC08D}" destId="{F34B4AEC-C3C8-4BE2-9DE2-6FD923D3CFF9}" srcOrd="0" destOrd="0" presId="urn:microsoft.com/office/officeart/2005/8/layout/vList2"/>
    <dgm:cxn modelId="{5B5E449F-F544-4AEA-AD93-660454E1575C}" srcId="{D6A616DA-75B2-40DF-9BBC-E8FB46B314F2}" destId="{CF15A228-AFF2-40A2-B070-B632544EC08D}" srcOrd="1" destOrd="0" parTransId="{51ACEFC8-5136-4C8A-993D-CD9AFFF9DE46}" sibTransId="{748263E3-3350-4A63-AC53-7A96CCF6BE10}"/>
    <dgm:cxn modelId="{DAA0C1A7-3C45-43A0-8AAF-7A60DDE00544}" srcId="{77240FEA-7350-487E-8802-F5B47489C92B}" destId="{1EDDDCFF-EE0B-4DB3-9932-48F56B42CFBD}" srcOrd="1" destOrd="0" parTransId="{6283F9C2-5BF7-4DA5-B4CE-12E9689DF680}" sibTransId="{3E6586E6-CFCA-40E8-BC41-51CDE66A250D}"/>
    <dgm:cxn modelId="{F9E892C5-A486-4D00-9740-4E33A1816F7E}" srcId="{8A176F93-B865-48E1-BC31-F48A7C39109E}" destId="{32D16F1A-F475-40AE-9AC2-0DA8B01330B2}" srcOrd="0" destOrd="0" parTransId="{E3137622-57D5-4C17-9ECC-B5C716E16147}" sibTransId="{C682B6FE-A9C7-4F9E-A01E-FB125618C0B0}"/>
    <dgm:cxn modelId="{E97598DE-3D04-431D-95DC-A869BE1F8D3A}" type="presOf" srcId="{133BA577-5CBA-4A87-AEE0-E9D18F69CCBF}" destId="{986F62BA-DEA2-468B-A757-AC5B6BB4219E}" srcOrd="0" destOrd="0" presId="urn:microsoft.com/office/officeart/2005/8/layout/vList2"/>
    <dgm:cxn modelId="{73E700E7-CB0C-4E6D-8675-CBC61C0361FF}" type="presOf" srcId="{3890A3FC-A606-43A7-B158-D9456B13F929}" destId="{ACBA702C-2F56-48C4-B9D0-D0C581CA0A1B}" srcOrd="0" destOrd="0" presId="urn:microsoft.com/office/officeart/2005/8/layout/vList2"/>
    <dgm:cxn modelId="{75C900F3-8E98-4D4B-9011-21B5A1930754}" type="presOf" srcId="{8A176F93-B865-48E1-BC31-F48A7C39109E}" destId="{83C60AE8-BEA9-4311-8AD0-3AB2EB515890}" srcOrd="0" destOrd="0" presId="urn:microsoft.com/office/officeart/2005/8/layout/vList2"/>
    <dgm:cxn modelId="{6394DB0F-9244-4633-B47A-357487EBDD31}" type="presParOf" srcId="{16B0BF4E-A7D2-4EC9-A612-B7CE17621045}" destId="{6A447F90-8036-4323-8483-A2C0C20BEE1E}" srcOrd="0" destOrd="0" presId="urn:microsoft.com/office/officeart/2005/8/layout/vList2"/>
    <dgm:cxn modelId="{F0B41B91-91FA-40CC-B848-008D5F7E149E}" type="presParOf" srcId="{16B0BF4E-A7D2-4EC9-A612-B7CE17621045}" destId="{ACBA702C-2F56-48C4-B9D0-D0C581CA0A1B}" srcOrd="1" destOrd="0" presId="urn:microsoft.com/office/officeart/2005/8/layout/vList2"/>
    <dgm:cxn modelId="{D1AE2788-8C41-4B13-96AB-8C91AEC2C13A}" type="presParOf" srcId="{16B0BF4E-A7D2-4EC9-A612-B7CE17621045}" destId="{F34B4AEC-C3C8-4BE2-9DE2-6FD923D3CFF9}" srcOrd="2" destOrd="0" presId="urn:microsoft.com/office/officeart/2005/8/layout/vList2"/>
    <dgm:cxn modelId="{210B08EF-D8BE-4362-9035-FB7AB4AC9889}" type="presParOf" srcId="{16B0BF4E-A7D2-4EC9-A612-B7CE17621045}" destId="{986F62BA-DEA2-468B-A757-AC5B6BB4219E}" srcOrd="3" destOrd="0" presId="urn:microsoft.com/office/officeart/2005/8/layout/vList2"/>
    <dgm:cxn modelId="{DDE9B4B6-3296-412D-B848-BDA3AAE4A053}" type="presParOf" srcId="{16B0BF4E-A7D2-4EC9-A612-B7CE17621045}" destId="{83C60AE8-BEA9-4311-8AD0-3AB2EB515890}" srcOrd="4" destOrd="0" presId="urn:microsoft.com/office/officeart/2005/8/layout/vList2"/>
    <dgm:cxn modelId="{E2DD8DCC-4C05-4669-B711-AD6A7D4ACA8A}" type="presParOf" srcId="{16B0BF4E-A7D2-4EC9-A612-B7CE17621045}" destId="{9FC0C19E-5BD2-487E-A283-D494DC1D378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47F90-8036-4323-8483-A2C0C20BEE1E}">
      <dsp:nvSpPr>
        <dsp:cNvPr id="0" name=""/>
        <dsp:cNvSpPr/>
      </dsp:nvSpPr>
      <dsp:spPr>
        <a:xfrm>
          <a:off x="0" y="0"/>
          <a:ext cx="9862455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Card</a:t>
          </a:r>
        </a:p>
      </dsp:txBody>
      <dsp:txXfrm>
        <a:off x="36296" y="36296"/>
        <a:ext cx="9789863" cy="670943"/>
      </dsp:txXfrm>
    </dsp:sp>
    <dsp:sp modelId="{ACBA702C-2F56-48C4-B9D0-D0C581CA0A1B}">
      <dsp:nvSpPr>
        <dsp:cNvPr id="0" name=""/>
        <dsp:cNvSpPr/>
      </dsp:nvSpPr>
      <dsp:spPr>
        <a:xfrm>
          <a:off x="0" y="753117"/>
          <a:ext cx="9862455" cy="834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3133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Stories are small and can fit on one side of an index card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Stories may be annotated with estimates, </a:t>
          </a:r>
          <a:r>
            <a:rPr lang="en-US" sz="2400" u="sng" kern="1200" dirty="0"/>
            <a:t>brief notes</a:t>
          </a:r>
          <a:r>
            <a:rPr lang="en-US" sz="2400" kern="1200" dirty="0"/>
            <a:t>, etc.</a:t>
          </a:r>
        </a:p>
      </dsp:txBody>
      <dsp:txXfrm>
        <a:off x="0" y="753117"/>
        <a:ext cx="9862455" cy="834210"/>
      </dsp:txXfrm>
    </dsp:sp>
    <dsp:sp modelId="{F34B4AEC-C3C8-4BE2-9DE2-6FD923D3CFF9}">
      <dsp:nvSpPr>
        <dsp:cNvPr id="0" name=""/>
        <dsp:cNvSpPr/>
      </dsp:nvSpPr>
      <dsp:spPr>
        <a:xfrm>
          <a:off x="0" y="1587327"/>
          <a:ext cx="9862455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Conversation</a:t>
          </a:r>
        </a:p>
      </dsp:txBody>
      <dsp:txXfrm>
        <a:off x="36296" y="1623623"/>
        <a:ext cx="9789863" cy="670943"/>
      </dsp:txXfrm>
    </dsp:sp>
    <dsp:sp modelId="{986F62BA-DEA2-468B-A757-AC5B6BB4219E}">
      <dsp:nvSpPr>
        <dsp:cNvPr id="0" name=""/>
        <dsp:cNvSpPr/>
      </dsp:nvSpPr>
      <dsp:spPr>
        <a:xfrm>
          <a:off x="0" y="2330862"/>
          <a:ext cx="9862455" cy="753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3133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Details behind the story come out during conversations with the product owner</a:t>
          </a:r>
        </a:p>
      </dsp:txBody>
      <dsp:txXfrm>
        <a:off x="0" y="2330862"/>
        <a:ext cx="9862455" cy="753997"/>
      </dsp:txXfrm>
    </dsp:sp>
    <dsp:sp modelId="{83C60AE8-BEA9-4311-8AD0-3AB2EB515890}">
      <dsp:nvSpPr>
        <dsp:cNvPr id="0" name=""/>
        <dsp:cNvSpPr/>
      </dsp:nvSpPr>
      <dsp:spPr>
        <a:xfrm>
          <a:off x="0" y="3084860"/>
          <a:ext cx="9862455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Confirmation</a:t>
          </a:r>
        </a:p>
      </dsp:txBody>
      <dsp:txXfrm>
        <a:off x="36296" y="3121156"/>
        <a:ext cx="9789863" cy="670943"/>
      </dsp:txXfrm>
    </dsp:sp>
    <dsp:sp modelId="{9FC0C19E-5BD2-487E-A283-D494DC1D3786}">
      <dsp:nvSpPr>
        <dsp:cNvPr id="0" name=""/>
        <dsp:cNvSpPr/>
      </dsp:nvSpPr>
      <dsp:spPr>
        <a:xfrm>
          <a:off x="0" y="3828395"/>
          <a:ext cx="9862455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3133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Acceptance Criteria confirm whether the story was developed correctly</a:t>
          </a:r>
        </a:p>
      </dsp:txBody>
      <dsp:txXfrm>
        <a:off x="0" y="3828395"/>
        <a:ext cx="9862455" cy="513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6D0E3-F6E2-FC48-83FB-52B4BFBD1DF4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EF3BA-DE32-C04B-A477-0C7F53AC8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249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4C7CF-4715-4D84-AA95-BE45CB91AB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03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EF3BA-DE32-C04B-A477-0C7F53AC88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39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EF3BA-DE32-C04B-A477-0C7F53AC88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41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EF3BA-DE32-C04B-A477-0C7F53AC88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86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EF3BA-DE32-C04B-A477-0C7F53AC88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42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74749-8125-D049-BB9F-881A6DAC71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04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EF3BA-DE32-C04B-A477-0C7F53AC885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51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EF3BA-DE32-C04B-A477-0C7F53AC88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7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EF3BA-DE32-C04B-A477-0C7F53AC885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4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7388"/>
            <a:ext cx="6096000" cy="3430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A465A-C292-4654-AC1C-26F1FE035FE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374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EF3BA-DE32-C04B-A477-0C7F53AC88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17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74749-8125-D049-BB9F-881A6DAC71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86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EF3BA-DE32-C04B-A477-0C7F53AC88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79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EF3BA-DE32-C04B-A477-0C7F53AC88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15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4C7CF-4715-4D84-AA95-BE45CB91AB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70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EF3BA-DE32-C04B-A477-0C7F53AC88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78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EF3BA-DE32-C04B-A477-0C7F53AC88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35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EF3BA-DE32-C04B-A477-0C7F53AC88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273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r Divider Page 3"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" y="40084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Arial"/>
                <a:cs typeface="Arial"/>
              </a:rPr>
              <a:t>Title is Arial 36pt </a:t>
            </a:r>
            <a:br>
              <a:rPr lang="en-US" sz="3600" b="1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3600" b="1" dirty="0">
                <a:solidFill>
                  <a:schemeClr val="bg1"/>
                </a:solidFill>
                <a:latin typeface="Arial"/>
                <a:cs typeface="Arial"/>
              </a:rPr>
              <a:t>Bold, Two Lines</a:t>
            </a: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5769519"/>
            <a:ext cx="9410700" cy="620587"/>
          </a:xfrm>
        </p:spPr>
        <p:txBody>
          <a:bodyPr>
            <a:noAutofit/>
          </a:bodyPr>
          <a:lstStyle>
            <a:lvl1pPr marL="0" indent="0">
              <a:buNone/>
              <a:defRPr sz="1600" baseline="0">
                <a:solidFill>
                  <a:srgbClr val="6F6F73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Subtitle goes here</a:t>
            </a:r>
          </a:p>
          <a:p>
            <a:pPr lvl="0"/>
            <a:r>
              <a:rPr lang="en-US" dirty="0"/>
              <a:t>Date, Two lines</a:t>
            </a:r>
          </a:p>
        </p:txBody>
      </p:sp>
    </p:spTree>
    <p:extLst>
      <p:ext uri="{BB962C8B-B14F-4D97-AF65-F5344CB8AC3E}">
        <p14:creationId xmlns:p14="http://schemas.microsoft.com/office/powerpoint/2010/main" val="3436099656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9934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626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3073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1" y="598488"/>
            <a:ext cx="10648949" cy="773112"/>
          </a:xfrm>
        </p:spPr>
        <p:txBody>
          <a:bodyPr>
            <a:normAutofit/>
          </a:bodyPr>
          <a:lstStyle>
            <a:lvl1pPr marL="0" indent="0">
              <a:buNone/>
              <a:defRPr sz="2800" b="1"/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42862" y="1435101"/>
            <a:ext cx="11360149" cy="44370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baseline="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5166371" y="6292206"/>
            <a:ext cx="1828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0168079-C11C-9048-AA4B-B68B32CF28D5}" type="slidenum">
              <a:rPr lang="en-US" sz="900" b="1" smtClean="0">
                <a:solidFill>
                  <a:srgbClr val="6F6F73"/>
                </a:solidFill>
                <a:latin typeface="Arial"/>
                <a:cs typeface="Arial"/>
              </a:rPr>
              <a:pPr algn="ctr"/>
              <a:t>‹#›</a:t>
            </a:fld>
            <a:endParaRPr lang="en-US" sz="900" b="1" dirty="0">
              <a:solidFill>
                <a:srgbClr val="6F6F73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802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408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717AE2D-0FC4-484A-ACF4-72B9B9C40F76}"/>
              </a:ext>
            </a:extLst>
          </p:cNvPr>
          <p:cNvSpPr/>
          <p:nvPr userDrawn="1"/>
        </p:nvSpPr>
        <p:spPr>
          <a:xfrm>
            <a:off x="2" y="6347353"/>
            <a:ext cx="2139042" cy="510676"/>
          </a:xfrm>
          <a:prstGeom prst="rect">
            <a:avLst/>
          </a:prstGeom>
          <a:solidFill>
            <a:srgbClr val="2537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175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accent1"/>
                </a:solidFill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723" y="1885842"/>
            <a:ext cx="10515600" cy="4351338"/>
          </a:xfrm>
        </p:spPr>
        <p:txBody>
          <a:bodyPr/>
          <a:lstStyle>
            <a:lvl2pPr marL="685800" indent="-228600">
              <a:buFont typeface="Wingdings" charset="2"/>
              <a:buChar char="Ø"/>
              <a:defRPr/>
            </a:lvl2pPr>
            <a:lvl3pPr marL="1143000" indent="-228600">
              <a:buFont typeface="Wingdings" charset="2"/>
              <a:buChar char="v"/>
              <a:defRPr/>
            </a:lvl3pPr>
            <a:lvl4pPr marL="1600200" indent="-228600">
              <a:buFont typeface="Wingdings" charset="2"/>
              <a:buChar char="§"/>
              <a:defRPr/>
            </a:lvl4pPr>
            <a:lvl5pPr marL="2057400" indent="-228600">
              <a:buFont typeface="Courier New" charset="0"/>
              <a:buChar char="o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8"/>
          <p:cNvSpPr/>
          <p:nvPr userDrawn="1"/>
        </p:nvSpPr>
        <p:spPr bwMode="auto">
          <a:xfrm>
            <a:off x="0" y="0"/>
            <a:ext cx="12192000" cy="365125"/>
          </a:xfrm>
          <a:prstGeom prst="rect">
            <a:avLst/>
          </a:prstGeom>
          <a:solidFill>
            <a:srgbClr val="5381AC"/>
          </a:solidFill>
          <a:ln w="9525" algn="ctr">
            <a:noFill/>
            <a:miter lim="800000"/>
            <a:headEnd/>
            <a:tailEnd/>
          </a:ln>
          <a:effectLst/>
          <a:extLst/>
        </p:spPr>
        <p:txBody>
          <a:bodyPr tIns="91440" bIns="9144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0" name="Rectangle 19"/>
          <p:cNvSpPr/>
          <p:nvPr userDrawn="1"/>
        </p:nvSpPr>
        <p:spPr bwMode="auto">
          <a:xfrm>
            <a:off x="0" y="0"/>
            <a:ext cx="1916534" cy="364820"/>
          </a:xfrm>
          <a:prstGeom prst="rect">
            <a:avLst/>
          </a:prstGeom>
          <a:solidFill>
            <a:srgbClr val="002663"/>
          </a:solidFill>
          <a:ln w="9525" algn="ctr">
            <a:noFill/>
            <a:miter lim="800000"/>
            <a:headEnd/>
            <a:tailEnd/>
          </a:ln>
          <a:effectLst/>
          <a:extLst/>
        </p:spPr>
        <p:txBody>
          <a:bodyPr tIns="91440" bIns="91440" rtlCol="0" anchor="ctr"/>
          <a:lstStyle/>
          <a:p>
            <a:pPr algn="ctr" defTabSz="914400">
              <a:spcBef>
                <a:spcPct val="30000"/>
              </a:spcBef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913766" y="-18022"/>
            <a:ext cx="0" cy="382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DF54416-B106-1A46-BDA4-706CF4AD2F3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313314"/>
            <a:ext cx="12192000" cy="33734"/>
          </a:xfrm>
          <a:prstGeom prst="line">
            <a:avLst/>
          </a:prstGeom>
          <a:ln w="57150" cmpd="sng">
            <a:solidFill>
              <a:srgbClr val="F77A0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PrimaryHorizontalOutline_Pantone.eps">
            <a:extLst>
              <a:ext uri="{FF2B5EF4-FFF2-40B4-BE49-F238E27FC236}">
                <a16:creationId xmlns:a16="http://schemas.microsoft.com/office/drawing/2014/main" id="{E1D936BC-E494-C044-82F9-3A4A865F42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23" y="6404199"/>
            <a:ext cx="1834011" cy="4198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52AE16-1D67-B844-B652-357B4845C5F7}"/>
              </a:ext>
            </a:extLst>
          </p:cNvPr>
          <p:cNvSpPr txBox="1"/>
          <p:nvPr userDrawn="1"/>
        </p:nvSpPr>
        <p:spPr>
          <a:xfrm>
            <a:off x="111943" y="24175"/>
            <a:ext cx="172944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/>
            <a:r>
              <a:rPr lang="en-US" sz="1000" b="1" baseline="0" dirty="0">
                <a:solidFill>
                  <a:srgbClr val="FFFFFF"/>
                </a:solidFill>
              </a:rPr>
              <a:t>AGILE PRODUCT MANAGEMENT</a:t>
            </a:r>
            <a:br>
              <a:rPr lang="en-US" sz="1000" b="1" baseline="0" dirty="0">
                <a:solidFill>
                  <a:srgbClr val="FFFFFF"/>
                </a:solidFill>
              </a:rPr>
            </a:br>
            <a:r>
              <a:rPr lang="en-US" sz="1000" b="1" baseline="0" dirty="0">
                <a:solidFill>
                  <a:srgbClr val="FFFFFF"/>
                </a:solidFill>
              </a:rPr>
              <a:t>Portfolio Focus</a:t>
            </a:r>
          </a:p>
        </p:txBody>
      </p:sp>
    </p:spTree>
    <p:extLst>
      <p:ext uri="{BB962C8B-B14F-4D97-AF65-F5344CB8AC3E}">
        <p14:creationId xmlns:p14="http://schemas.microsoft.com/office/powerpoint/2010/main" val="145448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9776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250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8271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1922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5346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2894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97D7D6-B64C-6B44-90AC-4DE417CAF7C9}"/>
              </a:ext>
            </a:extLst>
          </p:cNvPr>
          <p:cNvSpPr/>
          <p:nvPr userDrawn="1"/>
        </p:nvSpPr>
        <p:spPr>
          <a:xfrm>
            <a:off x="1" y="6347353"/>
            <a:ext cx="12191999" cy="510676"/>
          </a:xfrm>
          <a:prstGeom prst="rect">
            <a:avLst/>
          </a:prstGeom>
          <a:solidFill>
            <a:srgbClr val="2537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9CD330-F657-E04D-858A-3F0B658D702C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313314"/>
            <a:ext cx="12192000" cy="33734"/>
          </a:xfrm>
          <a:prstGeom prst="line">
            <a:avLst/>
          </a:prstGeom>
          <a:ln w="57150" cmpd="sng">
            <a:solidFill>
              <a:srgbClr val="F77A0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PrimaryHorizontalOutline_Pantone.eps">
            <a:extLst>
              <a:ext uri="{FF2B5EF4-FFF2-40B4-BE49-F238E27FC236}">
                <a16:creationId xmlns:a16="http://schemas.microsoft.com/office/drawing/2014/main" id="{614CCEBF-D1B6-6B45-BD1C-97E7BCFF311C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23" y="6415629"/>
            <a:ext cx="1834011" cy="4198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756873-348A-AD40-A615-61BF84E64E6F}"/>
              </a:ext>
            </a:extLst>
          </p:cNvPr>
          <p:cNvSpPr/>
          <p:nvPr userDrawn="1"/>
        </p:nvSpPr>
        <p:spPr>
          <a:xfrm>
            <a:off x="2514601" y="6393544"/>
            <a:ext cx="94302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baseline="0" dirty="0">
                <a:solidFill>
                  <a:schemeClr val="bg1"/>
                </a:solidFill>
              </a:rPr>
              <a:t>		Agile Project Management                                                                           </a:t>
            </a:r>
            <a:fld id="{F4DEC81A-D8E5-F647-B71F-A3E8B5F732BD}" type="slidenum">
              <a:rPr lang="en-US" sz="1800" b="1" baseline="0" smtClean="0">
                <a:solidFill>
                  <a:schemeClr val="bg1"/>
                </a:solidFill>
              </a:rPr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CAE097-5800-3A40-8B25-141BB9905088}"/>
              </a:ext>
            </a:extLst>
          </p:cNvPr>
          <p:cNvSpPr/>
          <p:nvPr userDrawn="1"/>
        </p:nvSpPr>
        <p:spPr bwMode="auto">
          <a:xfrm>
            <a:off x="0" y="0"/>
            <a:ext cx="12192000" cy="365125"/>
          </a:xfrm>
          <a:prstGeom prst="rect">
            <a:avLst/>
          </a:prstGeom>
          <a:solidFill>
            <a:srgbClr val="5381AC"/>
          </a:solidFill>
          <a:ln w="9525" algn="ctr">
            <a:noFill/>
            <a:miter lim="800000"/>
            <a:headEnd/>
            <a:tailEnd/>
          </a:ln>
          <a:effectLst/>
          <a:extLst/>
        </p:spPr>
        <p:txBody>
          <a:bodyPr tIns="91440" bIns="9144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1FA5DD-36EE-FA4D-8ED3-CB37A59514A4}"/>
              </a:ext>
            </a:extLst>
          </p:cNvPr>
          <p:cNvSpPr/>
          <p:nvPr userDrawn="1"/>
        </p:nvSpPr>
        <p:spPr bwMode="auto">
          <a:xfrm>
            <a:off x="0" y="0"/>
            <a:ext cx="1913766" cy="364820"/>
          </a:xfrm>
          <a:prstGeom prst="rect">
            <a:avLst/>
          </a:prstGeom>
          <a:solidFill>
            <a:srgbClr val="002663"/>
          </a:solidFill>
          <a:ln w="9525" algn="ctr">
            <a:noFill/>
            <a:miter lim="800000"/>
            <a:headEnd/>
            <a:tailEnd/>
          </a:ln>
          <a:effectLst/>
          <a:extLst/>
        </p:spPr>
        <p:txBody>
          <a:bodyPr tIns="91440" bIns="91440" rtlCol="0" anchor="ctr"/>
          <a:lstStyle/>
          <a:p>
            <a:pPr algn="ctr" defTabSz="914400">
              <a:spcBef>
                <a:spcPct val="3000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E39C27-F435-F64B-AC87-0896D1F72C08}"/>
              </a:ext>
            </a:extLst>
          </p:cNvPr>
          <p:cNvSpPr txBox="1"/>
          <p:nvPr userDrawn="1"/>
        </p:nvSpPr>
        <p:spPr>
          <a:xfrm>
            <a:off x="111943" y="11114"/>
            <a:ext cx="172944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/>
            <a:r>
              <a:rPr lang="en-US" sz="1000" b="1" baseline="0" dirty="0">
                <a:solidFill>
                  <a:srgbClr val="FFFFFF"/>
                </a:solidFill>
              </a:rPr>
              <a:t>AGILE PRODUCT MANAGEMENT</a:t>
            </a:r>
            <a:br>
              <a:rPr lang="en-US" sz="1000" b="1" baseline="0" dirty="0">
                <a:solidFill>
                  <a:srgbClr val="FFFFFF"/>
                </a:solidFill>
              </a:rPr>
            </a:br>
            <a:r>
              <a:rPr lang="en-US" sz="1000" b="1" baseline="0" dirty="0">
                <a:solidFill>
                  <a:srgbClr val="FFFFFF"/>
                </a:solidFill>
              </a:rPr>
              <a:t>Portfolio Focus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7C178A-501E-A54C-B64A-C0674F3FF2DA}"/>
              </a:ext>
            </a:extLst>
          </p:cNvPr>
          <p:cNvCxnSpPr/>
          <p:nvPr userDrawn="1"/>
        </p:nvCxnSpPr>
        <p:spPr>
          <a:xfrm>
            <a:off x="1913766" y="-18022"/>
            <a:ext cx="0" cy="382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775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37" y="1376750"/>
            <a:ext cx="10972800" cy="1143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Agile Product Management – Team Focus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54036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3496" y="412953"/>
            <a:ext cx="9144000" cy="1297701"/>
          </a:xfrm>
        </p:spPr>
        <p:txBody>
          <a:bodyPr>
            <a:normAutofit/>
          </a:bodyPr>
          <a:lstStyle/>
          <a:p>
            <a:r>
              <a:rPr lang="en-US" sz="7200" b="1" dirty="0"/>
              <a:t>USER STORY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898760" y="2769995"/>
            <a:ext cx="6993653" cy="345663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054699" y="2136949"/>
            <a:ext cx="6993653" cy="345663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2321169" y="1654628"/>
            <a:ext cx="6993653" cy="345663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51799" y="2470980"/>
            <a:ext cx="68630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Bradley Hand ITC" panose="03070402050302030203" pitchFamily="66" charset="0"/>
              </a:rPr>
              <a:t>As an Agile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Bradley Hand ITC" panose="03070402050302030203" pitchFamily="66" charset="0"/>
              </a:rPr>
              <a:t>Practioner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Bradley Hand ITC" panose="03070402050302030203" pitchFamily="66" charset="0"/>
              </a:rPr>
              <a:t>,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Bradley Hand ITC" panose="03070402050302030203" pitchFamily="66" charset="0"/>
              </a:rPr>
              <a:t>I would like to use an easy format method,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Bradley Hand ITC" panose="03070402050302030203" pitchFamily="66" charset="0"/>
              </a:rPr>
              <a:t>So that I can have a conversation to better understand and enhance the product to please the customer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63040" y="20517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899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Purpose of the User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952016"/>
            <a:ext cx="10515600" cy="1790806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“A story card is a promise for a conversation.”</a:t>
            </a:r>
            <a:r>
              <a:rPr lang="en-US" dirty="0"/>
              <a:t> </a:t>
            </a:r>
          </a:p>
          <a:p>
            <a:pPr marL="0" indent="0" algn="r">
              <a:buNone/>
            </a:pPr>
            <a:r>
              <a:rPr lang="en-US" sz="2000" dirty="0"/>
              <a:t>- Alistair Cockburn, 1998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908053" y="397950"/>
            <a:ext cx="4139920" cy="1692106"/>
            <a:chOff x="2321169" y="2090056"/>
            <a:chExt cx="8571244" cy="4572000"/>
          </a:xfrm>
        </p:grpSpPr>
        <p:sp>
          <p:nvSpPr>
            <p:cNvPr id="5" name="Rounded Rectangle 4"/>
            <p:cNvSpPr/>
            <p:nvPr/>
          </p:nvSpPr>
          <p:spPr>
            <a:xfrm>
              <a:off x="3898760" y="3205423"/>
              <a:ext cx="6993653" cy="345663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054699" y="2572377"/>
              <a:ext cx="6993653" cy="345663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21169" y="2090056"/>
              <a:ext cx="6993653" cy="345663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51798" y="2906407"/>
              <a:ext cx="6863024" cy="1746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chemeClr val="accent1">
                      <a:lumMod val="75000"/>
                    </a:schemeClr>
                  </a:solidFill>
                  <a:latin typeface="Bradley Hand ITC" panose="03070402050302030203" pitchFamily="66" charset="0"/>
                </a:rPr>
                <a:t>As an Agile </a:t>
              </a:r>
              <a:r>
                <a:rPr lang="en-US" sz="900" b="1" dirty="0" err="1">
                  <a:solidFill>
                    <a:schemeClr val="accent1">
                      <a:lumMod val="75000"/>
                    </a:schemeClr>
                  </a:solidFill>
                  <a:latin typeface="Bradley Hand ITC" panose="03070402050302030203" pitchFamily="66" charset="0"/>
                </a:rPr>
                <a:t>Practioner</a:t>
              </a:r>
              <a:r>
                <a:rPr lang="en-US" sz="900" b="1" dirty="0">
                  <a:solidFill>
                    <a:schemeClr val="accent1">
                      <a:lumMod val="75000"/>
                    </a:schemeClr>
                  </a:solidFill>
                  <a:latin typeface="Bradley Hand ITC" panose="03070402050302030203" pitchFamily="66" charset="0"/>
                </a:rPr>
                <a:t>,</a:t>
              </a:r>
            </a:p>
            <a:p>
              <a:r>
                <a:rPr lang="en-US" sz="900" b="1" dirty="0">
                  <a:solidFill>
                    <a:schemeClr val="accent1">
                      <a:lumMod val="75000"/>
                    </a:schemeClr>
                  </a:solidFill>
                  <a:latin typeface="Bradley Hand ITC" panose="03070402050302030203" pitchFamily="66" charset="0"/>
                </a:rPr>
                <a:t>I would like to use an easy format method,</a:t>
              </a:r>
            </a:p>
            <a:p>
              <a:r>
                <a:rPr lang="en-US" sz="900" b="1" dirty="0">
                  <a:solidFill>
                    <a:schemeClr val="accent1">
                      <a:lumMod val="75000"/>
                    </a:schemeClr>
                  </a:solidFill>
                  <a:latin typeface="Bradley Hand ITC" panose="03070402050302030203" pitchFamily="66" charset="0"/>
                </a:rPr>
                <a:t>So that I can have a conversation to better understand and enhance the product to please the customer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8009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User Stories </a:t>
            </a:r>
            <a:r>
              <a:rPr lang="en-US" b="1" u="sng" dirty="0"/>
              <a:t>are not</a:t>
            </a:r>
            <a:r>
              <a:rPr lang="en-US" b="1" dirty="0"/>
              <a:t> Traditional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332" y="1503936"/>
            <a:ext cx="11682883" cy="46847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/>
              <a:t>User Stories differ from traditional requirements</a:t>
            </a:r>
          </a:p>
          <a:p>
            <a:pPr lvl="1">
              <a:buFont typeface="Wingdings" pitchFamily="2" charset="2"/>
              <a:buChar char="ü"/>
            </a:pPr>
            <a:r>
              <a:rPr lang="en-US" b="1" dirty="0"/>
              <a:t>Concise</a:t>
            </a:r>
            <a:r>
              <a:rPr lang="en-US" dirty="0"/>
              <a:t> – Duration 1 day to 1 sprint to complete</a:t>
            </a:r>
            <a:br>
              <a:rPr lang="en-US" dirty="0"/>
            </a:br>
            <a:endParaRPr lang="en-US" dirty="0"/>
          </a:p>
          <a:p>
            <a:pPr lvl="1">
              <a:buFont typeface="Wingdings" pitchFamily="2" charset="2"/>
              <a:buChar char="ü"/>
            </a:pPr>
            <a:r>
              <a:rPr lang="en-US" b="1" dirty="0"/>
              <a:t>Customer Centric </a:t>
            </a:r>
            <a:r>
              <a:rPr lang="en-US" dirty="0"/>
              <a:t>– Keeps focus on who will benefit from the enhancement</a:t>
            </a:r>
            <a:br>
              <a:rPr lang="en-US" dirty="0"/>
            </a:br>
            <a:endParaRPr lang="en-US" dirty="0"/>
          </a:p>
          <a:p>
            <a:pPr lvl="1">
              <a:buFont typeface="Wingdings" pitchFamily="2" charset="2"/>
              <a:buChar char="ü"/>
            </a:pPr>
            <a:r>
              <a:rPr lang="en-US" b="1" dirty="0"/>
              <a:t>Transcending – </a:t>
            </a:r>
            <a:r>
              <a:rPr lang="en-US" dirty="0"/>
              <a:t>Bridges Product Developers and Product Users – Every day language allows everyone involved to understand and confirm what is being requested, and when it is complete</a:t>
            </a:r>
            <a:br>
              <a:rPr lang="en-US" dirty="0"/>
            </a:br>
            <a:endParaRPr lang="en-US" dirty="0"/>
          </a:p>
          <a:p>
            <a:pPr lvl="1">
              <a:buFont typeface="Wingdings" pitchFamily="2" charset="2"/>
              <a:buChar char="ü"/>
            </a:pPr>
            <a:r>
              <a:rPr lang="en-US" b="1" dirty="0"/>
              <a:t>Incremental</a:t>
            </a:r>
            <a:r>
              <a:rPr lang="en-US" dirty="0"/>
              <a:t> – Focuses on enhancing the product incrementally through small, lower risk increments, building towards what is ultimately desired and has value.</a:t>
            </a:r>
          </a:p>
        </p:txBody>
      </p:sp>
    </p:spTree>
    <p:extLst>
      <p:ext uri="{BB962C8B-B14F-4D97-AF65-F5344CB8AC3E}">
        <p14:creationId xmlns:p14="http://schemas.microsoft.com/office/powerpoint/2010/main" val="853890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User Stories Characteristics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26184"/>
              </p:ext>
            </p:extLst>
          </p:nvPr>
        </p:nvGraphicFramePr>
        <p:xfrm>
          <a:off x="1491344" y="1433740"/>
          <a:ext cx="986245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470760" y="6511335"/>
            <a:ext cx="3627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- Ron Jefferies, 2001</a:t>
            </a:r>
          </a:p>
        </p:txBody>
      </p:sp>
    </p:spTree>
    <p:extLst>
      <p:ext uri="{BB962C8B-B14F-4D97-AF65-F5344CB8AC3E}">
        <p14:creationId xmlns:p14="http://schemas.microsoft.com/office/powerpoint/2010/main" val="4285500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4C96A4-6C54-C544-8751-7BEA421C78A6}"/>
              </a:ext>
            </a:extLst>
          </p:cNvPr>
          <p:cNvSpPr/>
          <p:nvPr/>
        </p:nvSpPr>
        <p:spPr>
          <a:xfrm>
            <a:off x="609599" y="4122057"/>
            <a:ext cx="11306629" cy="179581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User Stories Acceptance Criteria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20723" y="1566529"/>
            <a:ext cx="10515600" cy="4351338"/>
          </a:xfrm>
        </p:spPr>
        <p:txBody>
          <a:bodyPr/>
          <a:lstStyle/>
          <a:p>
            <a:r>
              <a:rPr lang="en-US" dirty="0"/>
              <a:t>Confirm expected functionality the Customer will expect</a:t>
            </a:r>
          </a:p>
          <a:p>
            <a:r>
              <a:rPr lang="en-US" dirty="0"/>
              <a:t>Is a subset of test cases required for the User Story</a:t>
            </a:r>
          </a:p>
          <a:p>
            <a:pPr lvl="1"/>
            <a:r>
              <a:rPr lang="en-US" dirty="0"/>
              <a:t>Confirms general enhancement functionality</a:t>
            </a:r>
          </a:p>
          <a:p>
            <a:pPr lvl="1"/>
            <a:r>
              <a:rPr lang="en-US" dirty="0"/>
              <a:t>Assumes development team passes detailed tests</a:t>
            </a:r>
          </a:p>
          <a:p>
            <a:pPr lvl="1"/>
            <a:r>
              <a:rPr lang="en-US" dirty="0"/>
              <a:t>Best if written as a confirmation statement (verify that, confirm that)</a:t>
            </a:r>
          </a:p>
          <a:p>
            <a:pPr lvl="1"/>
            <a:r>
              <a:rPr lang="en-US" dirty="0"/>
              <a:t>Should not be ambiguous</a:t>
            </a:r>
          </a:p>
          <a:p>
            <a:pPr marL="0" indent="0">
              <a:buNone/>
            </a:pPr>
            <a:r>
              <a:rPr lang="en-US" dirty="0"/>
              <a:t>EXAMPLE:</a:t>
            </a:r>
          </a:p>
          <a:p>
            <a:pPr lvl="1">
              <a:buFont typeface="Wingdings" charset="2"/>
              <a:buChar char="ü"/>
            </a:pPr>
            <a:r>
              <a:rPr lang="en-US" dirty="0"/>
              <a:t>Verify that the Customer Mail Address Screen has same edits as the Customer Contact Address Screen</a:t>
            </a:r>
          </a:p>
          <a:p>
            <a:pPr lvl="2"/>
            <a:r>
              <a:rPr lang="en-US" dirty="0"/>
              <a:t>The test cases to confirm functionality for this screen is up to the team.</a:t>
            </a:r>
          </a:p>
        </p:txBody>
      </p:sp>
    </p:spTree>
    <p:extLst>
      <p:ext uri="{BB962C8B-B14F-4D97-AF65-F5344CB8AC3E}">
        <p14:creationId xmlns:p14="http://schemas.microsoft.com/office/powerpoint/2010/main" val="3783688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7FB5EA-4023-6E4D-B983-A38071E2701B}"/>
              </a:ext>
            </a:extLst>
          </p:cNvPr>
          <p:cNvSpPr/>
          <p:nvPr/>
        </p:nvSpPr>
        <p:spPr>
          <a:xfrm>
            <a:off x="140677" y="3091544"/>
            <a:ext cx="9221037" cy="282632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91597"/>
            <a:ext cx="9143999" cy="797441"/>
          </a:xfrm>
        </p:spPr>
        <p:txBody>
          <a:bodyPr/>
          <a:lstStyle/>
          <a:p>
            <a:r>
              <a:rPr lang="en-US" b="1" dirty="0"/>
              <a:t>User Stories Deliver Working Software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140676" y="1030576"/>
            <a:ext cx="8698523" cy="4926879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WORKING PRODUCTS RULES THE DAY in AGILE!</a:t>
            </a:r>
          </a:p>
          <a:p>
            <a:pPr lvl="1"/>
            <a:r>
              <a:rPr lang="en-US" dirty="0"/>
              <a:t>Organize your work to build functional enhancements to the product</a:t>
            </a:r>
          </a:p>
          <a:p>
            <a:pPr lvl="2"/>
            <a:r>
              <a:rPr lang="en-US" dirty="0"/>
              <a:t>It may not have collective value to customers</a:t>
            </a:r>
          </a:p>
          <a:p>
            <a:pPr lvl="2"/>
            <a:r>
              <a:rPr lang="en-US" dirty="0"/>
              <a:t>It should show incremental increase of product capability</a:t>
            </a:r>
          </a:p>
          <a:p>
            <a:pPr lvl="1"/>
            <a:r>
              <a:rPr lang="en-US" dirty="0"/>
              <a:t>Showing working product to stakeholders at the end of the sprint allows:</a:t>
            </a:r>
          </a:p>
          <a:p>
            <a:pPr lvl="2"/>
            <a:r>
              <a:rPr lang="en-US" dirty="0"/>
              <a:t>Stakeholders and customer transparency of progress</a:t>
            </a:r>
          </a:p>
          <a:p>
            <a:pPr lvl="2"/>
            <a:r>
              <a:rPr lang="en-US" dirty="0"/>
              <a:t>Foundation for a conversation of what the team should focus on next</a:t>
            </a:r>
          </a:p>
          <a:p>
            <a:pPr marL="0" indent="0">
              <a:buNone/>
            </a:pPr>
            <a:r>
              <a:rPr lang="en-US" dirty="0"/>
              <a:t>Example:</a:t>
            </a:r>
          </a:p>
          <a:p>
            <a:pPr lvl="1"/>
            <a:r>
              <a:rPr lang="en-US" dirty="0"/>
              <a:t>If you are building a new website:</a:t>
            </a:r>
          </a:p>
          <a:p>
            <a:pPr lvl="2"/>
            <a:r>
              <a:rPr lang="en-US" dirty="0"/>
              <a:t>One work item would be to focus on required fields, another work item would focus on optional fields</a:t>
            </a:r>
          </a:p>
          <a:p>
            <a:pPr lvl="2"/>
            <a:r>
              <a:rPr lang="en-US" dirty="0"/>
              <a:t>Don’t build a full database, incrementally build the database based on what is needed immediately then expand and adjust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If You are building a marketing campaign</a:t>
            </a:r>
          </a:p>
          <a:p>
            <a:pPr lvl="2"/>
            <a:r>
              <a:rPr lang="en-US" dirty="0"/>
              <a:t>Build out outline of advertisement copy</a:t>
            </a:r>
          </a:p>
          <a:p>
            <a:pPr lvl="2"/>
            <a:r>
              <a:rPr lang="en-US" dirty="0"/>
              <a:t>Then get input from graphics, then get feedback from legal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8674" y="365616"/>
            <a:ext cx="3142795" cy="23595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89284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C0233C-3702-D14D-97E2-E8999CAC2672}"/>
              </a:ext>
            </a:extLst>
          </p:cNvPr>
          <p:cNvSpPr/>
          <p:nvPr/>
        </p:nvSpPr>
        <p:spPr>
          <a:xfrm>
            <a:off x="442685" y="1620153"/>
            <a:ext cx="10911115" cy="22654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225"/>
            <a:ext cx="10515600" cy="1325563"/>
          </a:xfrm>
        </p:spPr>
        <p:txBody>
          <a:bodyPr/>
          <a:lstStyle/>
          <a:p>
            <a:r>
              <a:rPr lang="en-US" b="1" dirty="0"/>
              <a:t>A User Story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2093"/>
            <a:ext cx="10515600" cy="21535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As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[role],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 WOULD LIKE TO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[describe enhancement, new flow, or experience],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SO THAT I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[describes the business need the “role” will be expecting]</a:t>
            </a:r>
          </a:p>
        </p:txBody>
      </p:sp>
    </p:spTree>
    <p:extLst>
      <p:ext uri="{BB962C8B-B14F-4D97-AF65-F5344CB8AC3E}">
        <p14:creationId xmlns:p14="http://schemas.microsoft.com/office/powerpoint/2010/main" val="3252058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75" y="893763"/>
            <a:ext cx="10972800" cy="1143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Class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611214" y="2174558"/>
            <a:ext cx="11093105" cy="321430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b="1" i="1" dirty="0">
                <a:solidFill>
                  <a:schemeClr val="accent5">
                    <a:lumMod val="50000"/>
                  </a:schemeClr>
                </a:solidFill>
              </a:rPr>
              <a:t>CHOOSE YOUR MOST PROMISING VALUE STREAM FOR FEED ME NOW</a:t>
            </a:r>
          </a:p>
          <a:p>
            <a:pPr>
              <a:spcAft>
                <a:spcPts val="600"/>
              </a:spcAft>
            </a:pPr>
            <a:endParaRPr lang="en-US" sz="2800" b="1" i="1" u="sng" dirty="0">
              <a:solidFill>
                <a:schemeClr val="accent5">
                  <a:lumMod val="50000"/>
                </a:schemeClr>
              </a:solidFill>
            </a:endParaRPr>
          </a:p>
          <a:p>
            <a:pPr marL="11430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5">
                    <a:lumMod val="50000"/>
                  </a:schemeClr>
                </a:solidFill>
              </a:rPr>
              <a:t>As a team create 3 or more user stories under each of the main areas that the customer will interact with you application</a:t>
            </a:r>
          </a:p>
        </p:txBody>
      </p:sp>
    </p:spTree>
    <p:extLst>
      <p:ext uri="{BB962C8B-B14F-4D97-AF65-F5344CB8AC3E}">
        <p14:creationId xmlns:p14="http://schemas.microsoft.com/office/powerpoint/2010/main" val="323198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06" y="118225"/>
            <a:ext cx="10515600" cy="1325563"/>
          </a:xfrm>
        </p:spPr>
        <p:txBody>
          <a:bodyPr/>
          <a:lstStyle/>
          <a:p>
            <a:r>
              <a:rPr lang="en-US" dirty="0"/>
              <a:t>Let’s Try It!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06" y="1172184"/>
            <a:ext cx="10515600" cy="2607375"/>
          </a:xfrm>
        </p:spPr>
        <p:txBody>
          <a:bodyPr>
            <a:normAutofit/>
          </a:bodyPr>
          <a:lstStyle/>
          <a:p>
            <a:r>
              <a:rPr lang="en-US" dirty="0"/>
              <a:t>Form back into your Agile Product teams</a:t>
            </a:r>
          </a:p>
          <a:p>
            <a:r>
              <a:rPr lang="en-US" dirty="0"/>
              <a:t>Create User Stories with this format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4295" y="118225"/>
            <a:ext cx="2216293" cy="125464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521920" y="2075543"/>
            <a:ext cx="6136125" cy="120468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As A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[role],</a:t>
            </a:r>
          </a:p>
          <a:p>
            <a:pPr marL="0" indent="0">
              <a:buFont typeface="Arial"/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WHEN I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[area of the product or process flow],</a:t>
            </a:r>
          </a:p>
          <a:p>
            <a:pPr marL="0" indent="0">
              <a:buFont typeface="Arial"/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I WOULD LIKE TO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[describe enhancement, new flow, or experience],</a:t>
            </a:r>
          </a:p>
          <a:p>
            <a:pPr marL="0" indent="0">
              <a:buFont typeface="Arial"/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SO THAT I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[describe the business need “role” will be expecting]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5895" y="3402357"/>
            <a:ext cx="9019309" cy="286232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You are enhancing the </a:t>
            </a:r>
            <a:r>
              <a:rPr lang="en-US" b="1" dirty="0" err="1"/>
              <a:t>FeedMeMore</a:t>
            </a:r>
            <a:r>
              <a:rPr lang="en-US" dirty="0"/>
              <a:t> application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This application allows attendees at large venues to order and receive food from their seats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There are 2 roles: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/>
              <a:t>ATTENDEE </a:t>
            </a:r>
            <a:r>
              <a:rPr lang="mr-IN" dirty="0"/>
              <a:t>–</a:t>
            </a:r>
            <a:r>
              <a:rPr lang="en-US" dirty="0"/>
              <a:t> Person who is at the event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/>
              <a:t>SERVER </a:t>
            </a:r>
            <a:r>
              <a:rPr lang="mr-IN" dirty="0"/>
              <a:t>–</a:t>
            </a:r>
            <a:r>
              <a:rPr lang="en-US" dirty="0"/>
              <a:t> Person who brings the food to the attendee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Here are some enhancement requests: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Allow purchases for American Express cards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GPS map for the server to quickly find the attendees seat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Attendee to view the status of their order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Server to view up coming requests</a:t>
            </a:r>
          </a:p>
        </p:txBody>
      </p:sp>
    </p:spTree>
    <p:extLst>
      <p:ext uri="{BB962C8B-B14F-4D97-AF65-F5344CB8AC3E}">
        <p14:creationId xmlns:p14="http://schemas.microsoft.com/office/powerpoint/2010/main" val="3495631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User Story </a:t>
            </a:r>
            <a:r>
              <a:rPr lang="en-US" b="1" dirty="0">
                <a:solidFill>
                  <a:srgbClr val="FF0000"/>
                </a:solidFill>
              </a:rPr>
              <a:t>RED FLAGS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Wingdings" charset="2"/>
              <a:buChar char="q"/>
            </a:pPr>
            <a:r>
              <a:rPr lang="en-US" dirty="0"/>
              <a:t> Is provided with the expectation that further conversation is </a:t>
            </a:r>
            <a:r>
              <a:rPr lang="en-US" u="sng" dirty="0"/>
              <a:t>NOT</a:t>
            </a:r>
            <a:r>
              <a:rPr lang="en-US" dirty="0"/>
              <a:t> required</a:t>
            </a:r>
          </a:p>
          <a:p>
            <a:pPr>
              <a:buFont typeface="Wingdings" charset="2"/>
              <a:buChar char="q"/>
            </a:pPr>
            <a:r>
              <a:rPr lang="en-US" dirty="0"/>
              <a:t> Isn’t written in agreed upon format</a:t>
            </a:r>
          </a:p>
          <a:p>
            <a:pPr>
              <a:buFont typeface="Wingdings" charset="2"/>
              <a:buChar char="q"/>
            </a:pPr>
            <a:r>
              <a:rPr lang="en-US" dirty="0"/>
              <a:t> Doesn’t address an identified type of Customer</a:t>
            </a:r>
          </a:p>
          <a:p>
            <a:pPr>
              <a:buFont typeface="Wingdings" charset="2"/>
              <a:buChar char="q"/>
            </a:pPr>
            <a:r>
              <a:rPr lang="en-US" dirty="0"/>
              <a:t> “As I</a:t>
            </a:r>
            <a:r>
              <a:rPr lang="mr-IN" dirty="0"/>
              <a:t>…</a:t>
            </a:r>
            <a:r>
              <a:rPr lang="en-US" dirty="0"/>
              <a:t>” and “So That I</a:t>
            </a:r>
            <a:r>
              <a:rPr lang="mr-IN" dirty="0"/>
              <a:t>…</a:t>
            </a:r>
            <a:r>
              <a:rPr lang="en-US" dirty="0"/>
              <a:t>” aren’t aligned</a:t>
            </a:r>
          </a:p>
          <a:p>
            <a:pPr>
              <a:buFont typeface="Wingdings" charset="2"/>
              <a:buChar char="q"/>
            </a:pPr>
            <a:r>
              <a:rPr lang="en-US" dirty="0"/>
              <a:t> The word “AND” is present </a:t>
            </a:r>
            <a:r>
              <a:rPr lang="mr-IN" dirty="0"/>
              <a:t>–</a:t>
            </a:r>
            <a:r>
              <a:rPr lang="en-US" dirty="0"/>
              <a:t> could mean that the User Story can be decomposed into smaller User Stories</a:t>
            </a:r>
          </a:p>
          <a:p>
            <a:pPr>
              <a:buFont typeface="Wingdings" charset="2"/>
              <a:buChar char="q"/>
            </a:pPr>
            <a:r>
              <a:rPr lang="en-US" dirty="0"/>
              <a:t> Acceptance Criteria is:</a:t>
            </a:r>
          </a:p>
          <a:p>
            <a:pPr lvl="1"/>
            <a:r>
              <a:rPr lang="en-US" dirty="0"/>
              <a:t>Missing</a:t>
            </a:r>
          </a:p>
          <a:p>
            <a:pPr lvl="1"/>
            <a:r>
              <a:rPr lang="en-US" dirty="0"/>
              <a:t>Not in a verification format</a:t>
            </a:r>
          </a:p>
          <a:p>
            <a:pPr lvl="1"/>
            <a:r>
              <a:rPr lang="en-US" dirty="0"/>
              <a:t>Too detailed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526" y="170657"/>
            <a:ext cx="3239077" cy="162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63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BC9E0-B593-8A40-AA12-8DAAE51AF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5F8F9-864B-CB49-9D5A-5303877E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Agile Product Management – Team Focus</a:t>
            </a:r>
          </a:p>
          <a:p>
            <a:pPr lvl="1"/>
            <a:r>
              <a:rPr lang="en-US" sz="3200" dirty="0"/>
              <a:t>Value Stream Mapping</a:t>
            </a:r>
          </a:p>
          <a:p>
            <a:pPr lvl="1"/>
            <a:r>
              <a:rPr lang="en-US" sz="3200" dirty="0"/>
              <a:t>User Stories</a:t>
            </a:r>
          </a:p>
          <a:p>
            <a:pPr lvl="1"/>
            <a:r>
              <a:rPr lang="en-US" sz="3200" dirty="0"/>
              <a:t>Defining Features using User Stories</a:t>
            </a:r>
          </a:p>
        </p:txBody>
      </p:sp>
    </p:spTree>
    <p:extLst>
      <p:ext uri="{BB962C8B-B14F-4D97-AF65-F5344CB8AC3E}">
        <p14:creationId xmlns:p14="http://schemas.microsoft.com/office/powerpoint/2010/main" val="2568104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2943326-B8D5-AB45-8460-237197EFBCE6}"/>
              </a:ext>
            </a:extLst>
          </p:cNvPr>
          <p:cNvSpPr txBox="1">
            <a:spLocks/>
          </p:cNvSpPr>
          <p:nvPr/>
        </p:nvSpPr>
        <p:spPr>
          <a:xfrm>
            <a:off x="1398495" y="101946"/>
            <a:ext cx="9566350" cy="1203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DEFINING FEATURES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D6D5B9B-D446-7942-97CA-60C2F6E06105}"/>
              </a:ext>
            </a:extLst>
          </p:cNvPr>
          <p:cNvSpPr/>
          <p:nvPr/>
        </p:nvSpPr>
        <p:spPr>
          <a:xfrm>
            <a:off x="1014099" y="1680016"/>
            <a:ext cx="9844402" cy="51708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Theme/Strategy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CF74C2-75CF-C34E-ABEA-BC28ED90ECA3}"/>
              </a:ext>
            </a:extLst>
          </p:cNvPr>
          <p:cNvSpPr/>
          <p:nvPr/>
        </p:nvSpPr>
        <p:spPr>
          <a:xfrm>
            <a:off x="2552297" y="2648351"/>
            <a:ext cx="1774605" cy="47206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Initiatives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E3EA050-4A25-1D42-B713-92B27451870C}"/>
              </a:ext>
            </a:extLst>
          </p:cNvPr>
          <p:cNvSpPr/>
          <p:nvPr/>
        </p:nvSpPr>
        <p:spPr>
          <a:xfrm>
            <a:off x="1288150" y="3781186"/>
            <a:ext cx="1181001" cy="61617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A38BF63-9305-C745-860A-C89350ABAC4B}"/>
              </a:ext>
            </a:extLst>
          </p:cNvPr>
          <p:cNvSpPr/>
          <p:nvPr/>
        </p:nvSpPr>
        <p:spPr>
          <a:xfrm>
            <a:off x="4402822" y="3781186"/>
            <a:ext cx="1181001" cy="61617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5B27B3C-789C-104D-A6CF-61317D542F06}"/>
              </a:ext>
            </a:extLst>
          </p:cNvPr>
          <p:cNvSpPr/>
          <p:nvPr/>
        </p:nvSpPr>
        <p:spPr>
          <a:xfrm>
            <a:off x="2855007" y="3770074"/>
            <a:ext cx="1181001" cy="61617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BD9516D-6EBF-104E-90E4-4ED9B790ABF6}"/>
              </a:ext>
            </a:extLst>
          </p:cNvPr>
          <p:cNvSpPr/>
          <p:nvPr/>
        </p:nvSpPr>
        <p:spPr>
          <a:xfrm>
            <a:off x="2788141" y="5397983"/>
            <a:ext cx="1314841" cy="65707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Stories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AE8BE26-4A1D-C54D-9B4C-2004A1C0AA80}"/>
              </a:ext>
            </a:extLst>
          </p:cNvPr>
          <p:cNvSpPr/>
          <p:nvPr/>
        </p:nvSpPr>
        <p:spPr>
          <a:xfrm>
            <a:off x="1169788" y="5391633"/>
            <a:ext cx="1363979" cy="65707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Stories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C437F2B-2827-9041-8F7E-E7DC1316BCDF}"/>
              </a:ext>
            </a:extLst>
          </p:cNvPr>
          <p:cNvSpPr/>
          <p:nvPr/>
        </p:nvSpPr>
        <p:spPr>
          <a:xfrm>
            <a:off x="4378727" y="5439258"/>
            <a:ext cx="1314841" cy="65707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Stories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BE12068A-E7D3-2C48-B1FB-4B8B01B19547}"/>
              </a:ext>
            </a:extLst>
          </p:cNvPr>
          <p:cNvCxnSpPr>
            <a:stCxn id="8" idx="2"/>
            <a:endCxn id="9" idx="0"/>
          </p:cNvCxnSpPr>
          <p:nvPr/>
        </p:nvCxnSpPr>
        <p:spPr>
          <a:xfrm rot="5400000">
            <a:off x="2328742" y="2670327"/>
            <a:ext cx="660769" cy="15609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2FF1415F-AB73-2648-87B2-63F55F4D586D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rot="16200000" flipH="1">
            <a:off x="3117726" y="3442291"/>
            <a:ext cx="649657" cy="590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BE64D167-2FBE-C44E-9593-94DA8D8A1B35}"/>
              </a:ext>
            </a:extLst>
          </p:cNvPr>
          <p:cNvCxnSpPr>
            <a:stCxn id="8" idx="2"/>
            <a:endCxn id="10" idx="0"/>
          </p:cNvCxnSpPr>
          <p:nvPr/>
        </p:nvCxnSpPr>
        <p:spPr>
          <a:xfrm rot="16200000" flipH="1">
            <a:off x="3886077" y="2673939"/>
            <a:ext cx="660769" cy="15537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57F738E-18DE-A54C-99C6-5B62E2266E8D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rot="5400000">
            <a:off x="2145950" y="4092074"/>
            <a:ext cx="1005387" cy="159373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AF8D04B-5D56-C444-80F8-F22A0FB4344A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rot="16200000" flipH="1">
            <a:off x="2939667" y="4892087"/>
            <a:ext cx="1011737" cy="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30A093E2-60FF-7A4F-BF2B-B296E95214EE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rot="16200000" flipH="1">
            <a:off x="3714322" y="4117432"/>
            <a:ext cx="1053012" cy="1590640"/>
          </a:xfrm>
          <a:prstGeom prst="bentConnector3">
            <a:avLst>
              <a:gd name="adj1" fmla="val 4775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42202C8-FA1D-DF48-9280-C64ED9F73659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3439600" y="2197103"/>
            <a:ext cx="2496700" cy="451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72F0456-7337-5E4F-B1F9-9ADFB0484222}"/>
              </a:ext>
            </a:extLst>
          </p:cNvPr>
          <p:cNvSpPr/>
          <p:nvPr/>
        </p:nvSpPr>
        <p:spPr>
          <a:xfrm>
            <a:off x="7465369" y="2642002"/>
            <a:ext cx="1774605" cy="47206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Initiatives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0EA3BCC-21C3-744E-B681-79C3D6C5750D}"/>
              </a:ext>
            </a:extLst>
          </p:cNvPr>
          <p:cNvSpPr/>
          <p:nvPr/>
        </p:nvSpPr>
        <p:spPr>
          <a:xfrm>
            <a:off x="6217335" y="3787535"/>
            <a:ext cx="1181001" cy="61617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75867D3-376B-F247-B7D1-992E2D91437C}"/>
              </a:ext>
            </a:extLst>
          </p:cNvPr>
          <p:cNvSpPr/>
          <p:nvPr/>
        </p:nvSpPr>
        <p:spPr>
          <a:xfrm>
            <a:off x="9332007" y="3787535"/>
            <a:ext cx="1181001" cy="61617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F2DDFF6-FA22-1548-AC56-1D3E3FA2F7A5}"/>
              </a:ext>
            </a:extLst>
          </p:cNvPr>
          <p:cNvSpPr/>
          <p:nvPr/>
        </p:nvSpPr>
        <p:spPr>
          <a:xfrm>
            <a:off x="7695255" y="5398895"/>
            <a:ext cx="1314841" cy="65707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Stories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D2F4DB6-268E-F048-8272-F57B222F079D}"/>
              </a:ext>
            </a:extLst>
          </p:cNvPr>
          <p:cNvSpPr/>
          <p:nvPr/>
        </p:nvSpPr>
        <p:spPr>
          <a:xfrm>
            <a:off x="6193240" y="5397982"/>
            <a:ext cx="1314841" cy="65707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Stories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71D5A30-DC00-2A4F-AC13-0026F32905AD}"/>
              </a:ext>
            </a:extLst>
          </p:cNvPr>
          <p:cNvSpPr/>
          <p:nvPr/>
        </p:nvSpPr>
        <p:spPr>
          <a:xfrm>
            <a:off x="9307912" y="5445607"/>
            <a:ext cx="1314841" cy="65707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Stories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8A5F109F-858E-0D43-9326-C7AE97A02970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 rot="5400000">
            <a:off x="7243521" y="2678383"/>
            <a:ext cx="673467" cy="154483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7C64007-05A7-9A4F-9B5B-4972633D7261}"/>
              </a:ext>
            </a:extLst>
          </p:cNvPr>
          <p:cNvCxnSpPr>
            <a:stCxn id="22" idx="2"/>
            <a:endCxn id="35" idx="0"/>
          </p:cNvCxnSpPr>
          <p:nvPr/>
        </p:nvCxnSpPr>
        <p:spPr>
          <a:xfrm rot="16200000" flipH="1">
            <a:off x="8037804" y="3428936"/>
            <a:ext cx="629738" cy="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BD32B809-3B16-054C-97D1-C77B52325109}"/>
              </a:ext>
            </a:extLst>
          </p:cNvPr>
          <p:cNvCxnSpPr>
            <a:stCxn id="22" idx="2"/>
            <a:endCxn id="24" idx="0"/>
          </p:cNvCxnSpPr>
          <p:nvPr/>
        </p:nvCxnSpPr>
        <p:spPr>
          <a:xfrm rot="16200000" flipH="1">
            <a:off x="8800857" y="2665883"/>
            <a:ext cx="673467" cy="156983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9DFAE13A-8394-5D47-AA11-B677044051B5}"/>
              </a:ext>
            </a:extLst>
          </p:cNvPr>
          <p:cNvCxnSpPr>
            <a:stCxn id="35" idx="2"/>
            <a:endCxn id="26" idx="0"/>
          </p:cNvCxnSpPr>
          <p:nvPr/>
        </p:nvCxnSpPr>
        <p:spPr>
          <a:xfrm rot="5400000">
            <a:off x="7082666" y="4127974"/>
            <a:ext cx="1038004" cy="15020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B13A90B7-F796-9A47-BC60-941A6E418643}"/>
              </a:ext>
            </a:extLst>
          </p:cNvPr>
          <p:cNvCxnSpPr>
            <a:stCxn id="35" idx="2"/>
            <a:endCxn id="25" idx="0"/>
          </p:cNvCxnSpPr>
          <p:nvPr/>
        </p:nvCxnSpPr>
        <p:spPr>
          <a:xfrm rot="16200000" flipH="1">
            <a:off x="7833217" y="4879435"/>
            <a:ext cx="1038917" cy="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FD595A-EC67-2943-869C-6D17E2BB2C6F}"/>
              </a:ext>
            </a:extLst>
          </p:cNvPr>
          <p:cNvCxnSpPr>
            <a:cxnSpLocks/>
            <a:endCxn id="27" idx="0"/>
          </p:cNvCxnSpPr>
          <p:nvPr/>
        </p:nvCxnSpPr>
        <p:spPr>
          <a:xfrm rot="16200000" flipH="1">
            <a:off x="8320940" y="3801214"/>
            <a:ext cx="1676128" cy="1612658"/>
          </a:xfrm>
          <a:prstGeom prst="bentConnector3">
            <a:avLst>
              <a:gd name="adj1" fmla="val 652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F301F8C-9047-8B4E-9641-D513D2A8AE9A}"/>
              </a:ext>
            </a:extLst>
          </p:cNvPr>
          <p:cNvCxnSpPr>
            <a:stCxn id="22" idx="0"/>
            <a:endCxn id="7" idx="2"/>
          </p:cNvCxnSpPr>
          <p:nvPr/>
        </p:nvCxnSpPr>
        <p:spPr>
          <a:xfrm flipH="1" flipV="1">
            <a:off x="5936300" y="2197103"/>
            <a:ext cx="2416372" cy="444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B0E4958-A92A-384B-90F1-4080A60CFE6F}"/>
              </a:ext>
            </a:extLst>
          </p:cNvPr>
          <p:cNvSpPr/>
          <p:nvPr/>
        </p:nvSpPr>
        <p:spPr>
          <a:xfrm>
            <a:off x="7762173" y="3743806"/>
            <a:ext cx="1181001" cy="61617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AAE7F0-595A-A34C-A0A5-177078965407}"/>
              </a:ext>
            </a:extLst>
          </p:cNvPr>
          <p:cNvSpPr txBox="1"/>
          <p:nvPr/>
        </p:nvSpPr>
        <p:spPr>
          <a:xfrm>
            <a:off x="2469151" y="1033084"/>
            <a:ext cx="7388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2">
                    <a:lumMod val="75000"/>
                  </a:schemeClr>
                </a:solidFill>
                <a:latin typeface="Garamond" panose="02020404030301010803" pitchFamily="18" charset="0"/>
              </a:rPr>
              <a:t>PRODUCT PORTFOLIO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802FF342-A492-A643-B729-59C58577ED07}"/>
              </a:ext>
            </a:extLst>
          </p:cNvPr>
          <p:cNvSpPr/>
          <p:nvPr/>
        </p:nvSpPr>
        <p:spPr>
          <a:xfrm rot="10800000">
            <a:off x="10730109" y="5061098"/>
            <a:ext cx="543826" cy="1150384"/>
          </a:xfrm>
          <a:prstGeom prst="leftBrace">
            <a:avLst/>
          </a:prstGeom>
          <a:noFill/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F12A63-6219-E144-8C4F-2156C48EBFC1}"/>
              </a:ext>
            </a:extLst>
          </p:cNvPr>
          <p:cNvSpPr txBox="1"/>
          <p:nvPr/>
        </p:nvSpPr>
        <p:spPr>
          <a:xfrm>
            <a:off x="11451141" y="4758503"/>
            <a:ext cx="314023" cy="156966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826030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9F716-DEB1-2548-B8EC-B252D1C80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9AB27-BA11-5D41-912B-DD85ED011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Elements of the product that the Customer can use or benefit from</a:t>
            </a:r>
          </a:p>
          <a:p>
            <a:r>
              <a:rPr lang="en-US" dirty="0"/>
              <a:t>Deployable or can be made available at a specific date and time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Cruise control</a:t>
            </a:r>
          </a:p>
          <a:p>
            <a:pPr lvl="1"/>
            <a:r>
              <a:rPr lang="en-US" dirty="0"/>
              <a:t>603 Area Code required at Midnight on November 1</a:t>
            </a:r>
          </a:p>
          <a:p>
            <a:pPr lvl="1"/>
            <a:r>
              <a:rPr lang="en-US" dirty="0"/>
              <a:t>Apple Face Id available with Release 3.0 on December 15</a:t>
            </a:r>
          </a:p>
          <a:p>
            <a:pPr lvl="1"/>
            <a:r>
              <a:rPr lang="en-US" dirty="0"/>
              <a:t>Enhanced security to prevent the “XYZ Software Virus”</a:t>
            </a:r>
          </a:p>
        </p:txBody>
      </p:sp>
    </p:spTree>
    <p:extLst>
      <p:ext uri="{BB962C8B-B14F-4D97-AF65-F5344CB8AC3E}">
        <p14:creationId xmlns:p14="http://schemas.microsoft.com/office/powerpoint/2010/main" val="4140144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5751" y="801689"/>
            <a:ext cx="10648949" cy="773112"/>
          </a:xfrm>
        </p:spPr>
        <p:txBody>
          <a:bodyPr/>
          <a:lstStyle/>
          <a:p>
            <a:r>
              <a:rPr lang="en-US" dirty="0"/>
              <a:t>Have a great week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74900" y="1117601"/>
            <a:ext cx="7167448" cy="914400"/>
          </a:xfrm>
        </p:spPr>
        <p:txBody>
          <a:bodyPr>
            <a:noAutofit/>
          </a:bodyPr>
          <a:lstStyle/>
          <a:p>
            <a:pPr marL="0" indent="0" defTabSz="914400">
              <a:buNone/>
            </a:pPr>
            <a:r>
              <a:rPr lang="en-US" b="1" dirty="0"/>
              <a:t>and remember…</a:t>
            </a:r>
          </a:p>
        </p:txBody>
      </p:sp>
      <p:sp>
        <p:nvSpPr>
          <p:cNvPr id="8" name="Folded Corner 7"/>
          <p:cNvSpPr/>
          <p:nvPr/>
        </p:nvSpPr>
        <p:spPr>
          <a:xfrm rot="310680">
            <a:off x="4848941" y="2141343"/>
            <a:ext cx="2533384" cy="2439376"/>
          </a:xfrm>
          <a:prstGeom prst="foldedCorner">
            <a:avLst>
              <a:gd name="adj" fmla="val 25803"/>
            </a:avLst>
          </a:prstGeom>
          <a:solidFill>
            <a:srgbClr val="800000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354" tIns="45676" rIns="91354" bIns="45676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319072">
            <a:off x="4845551" y="2448488"/>
            <a:ext cx="2254703" cy="1815793"/>
          </a:xfrm>
          <a:prstGeom prst="rect">
            <a:avLst/>
          </a:prstGeom>
          <a:noFill/>
        </p:spPr>
        <p:txBody>
          <a:bodyPr wrap="square" lIns="91354" tIns="45676" rIns="91354" bIns="45676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Lucida Handwriting" pitchFamily="66" charset="0"/>
              </a:rPr>
              <a:t>Think Lean,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Lucida Handwriting" pitchFamily="66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Lucida Handwriting" pitchFamily="66" charset="0"/>
              </a:rPr>
              <a:t>Be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Lucida Handwriting" pitchFamily="66" charset="0"/>
              </a:rPr>
              <a:t>Agile!</a:t>
            </a:r>
          </a:p>
        </p:txBody>
      </p:sp>
    </p:spTree>
    <p:extLst>
      <p:ext uri="{BB962C8B-B14F-4D97-AF65-F5344CB8AC3E}">
        <p14:creationId xmlns:p14="http://schemas.microsoft.com/office/powerpoint/2010/main" val="3345869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3BA2C-17FA-474C-BCCC-3F1E0B1A8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673" y="1551709"/>
            <a:ext cx="6168029" cy="45696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614671-BEFD-3845-8B15-E5BABC0CC4CD}"/>
              </a:ext>
            </a:extLst>
          </p:cNvPr>
          <p:cNvSpPr txBox="1"/>
          <p:nvPr/>
        </p:nvSpPr>
        <p:spPr>
          <a:xfrm>
            <a:off x="572869" y="1551709"/>
            <a:ext cx="2951018" cy="35394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Identify major events on the customer’s journey and what features are needed for them to gain value from the application.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CCA2B0-2EBD-A941-B927-F1549AC26B6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92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Value Stream Mapping &amp; Exercise</a:t>
            </a:r>
          </a:p>
        </p:txBody>
      </p:sp>
    </p:spTree>
    <p:extLst>
      <p:ext uri="{BB962C8B-B14F-4D97-AF65-F5344CB8AC3E}">
        <p14:creationId xmlns:p14="http://schemas.microsoft.com/office/powerpoint/2010/main" val="2290624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75" y="893763"/>
            <a:ext cx="10972800" cy="1143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Class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1062319" y="2357438"/>
            <a:ext cx="9722222" cy="3214306"/>
          </a:xfrm>
        </p:spPr>
        <p:txBody>
          <a:bodyPr>
            <a:normAutofit fontScale="62500" lnSpcReduction="20000"/>
          </a:bodyPr>
          <a:lstStyle/>
          <a:p>
            <a:pPr>
              <a:spcAft>
                <a:spcPts val="600"/>
              </a:spcAft>
            </a:pPr>
            <a:r>
              <a:rPr lang="en-US" sz="3600" b="1" i="1" dirty="0">
                <a:solidFill>
                  <a:schemeClr val="accent5">
                    <a:lumMod val="50000"/>
                  </a:schemeClr>
                </a:solidFill>
              </a:rPr>
              <a:t>CREATE A VALUE STREAM FOR FEED ME NOW</a:t>
            </a:r>
          </a:p>
          <a:p>
            <a:pPr>
              <a:spcAft>
                <a:spcPts val="600"/>
              </a:spcAft>
            </a:pPr>
            <a:endParaRPr lang="en-US" sz="2800" b="1" i="1" u="sng" dirty="0">
              <a:solidFill>
                <a:schemeClr val="accent5">
                  <a:lumMod val="50000"/>
                </a:schemeClr>
              </a:solidFill>
            </a:endParaRPr>
          </a:p>
          <a:p>
            <a:pPr marL="11430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700" b="1" i="1" dirty="0">
                <a:solidFill>
                  <a:schemeClr val="accent5">
                    <a:lumMod val="50000"/>
                  </a:schemeClr>
                </a:solidFill>
              </a:rPr>
              <a:t>Create 3 different paths that the customer will interact with your application from Log-in to Log-out</a:t>
            </a:r>
          </a:p>
          <a:p>
            <a:pPr marL="11430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700" b="1" i="1" dirty="0">
                <a:solidFill>
                  <a:schemeClr val="accent5">
                    <a:lumMod val="50000"/>
                  </a:schemeClr>
                </a:solidFill>
              </a:rPr>
              <a:t>Leverage your persona to imagine the 3 different paths</a:t>
            </a:r>
          </a:p>
          <a:p>
            <a:pPr marL="11430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700" b="1" i="1" dirty="0">
                <a:solidFill>
                  <a:schemeClr val="accent5">
                    <a:lumMod val="50000"/>
                  </a:schemeClr>
                </a:solidFill>
              </a:rPr>
              <a:t>Use Post-its for the main activities they will do in your application for each o the 3 paths</a:t>
            </a:r>
          </a:p>
        </p:txBody>
      </p:sp>
    </p:spTree>
    <p:extLst>
      <p:ext uri="{BB962C8B-B14F-4D97-AF65-F5344CB8AC3E}">
        <p14:creationId xmlns:p14="http://schemas.microsoft.com/office/powerpoint/2010/main" val="425163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CC756-F71A-7644-A44F-825654F9A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91FBD-17D1-ED44-8AC6-DDC31B9F5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223" y="1257300"/>
            <a:ext cx="10515600" cy="23241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Are conjectures on how the services, experienced through products, </a:t>
            </a:r>
            <a:r>
              <a:rPr lang="en-US" u="sng" dirty="0"/>
              <a:t>might</a:t>
            </a:r>
            <a:r>
              <a:rPr lang="en-US" dirty="0"/>
              <a:t> customers </a:t>
            </a:r>
            <a:r>
              <a:rPr lang="en-US" u="sng" dirty="0"/>
              <a:t>value</a:t>
            </a:r>
            <a:r>
              <a:rPr lang="en-US" dirty="0"/>
              <a:t> most.   It is framed within the current Vision of the product.</a:t>
            </a:r>
            <a:br>
              <a:rPr lang="en-US" dirty="0"/>
            </a:br>
            <a:r>
              <a:rPr lang="en-US" dirty="0"/>
              <a:t>  </a:t>
            </a:r>
          </a:p>
          <a:p>
            <a:pPr lvl="1"/>
            <a:r>
              <a:rPr lang="en-US" dirty="0"/>
              <a:t>It is targeting the real benefits to the customer,  </a:t>
            </a:r>
          </a:p>
          <a:p>
            <a:pPr lvl="1"/>
            <a:r>
              <a:rPr lang="en-US" dirty="0"/>
              <a:t>It is describing a future state to be created.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AFDE7-7353-2044-B6A3-53B92B07EFE0}"/>
              </a:ext>
            </a:extLst>
          </p:cNvPr>
          <p:cNvSpPr txBox="1"/>
          <p:nvPr/>
        </p:nvSpPr>
        <p:spPr>
          <a:xfrm>
            <a:off x="711200" y="3784600"/>
            <a:ext cx="8343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2">
                    <a:lumMod val="50000"/>
                  </a:schemeClr>
                </a:solidFill>
              </a:rPr>
              <a:t>EXAMPLES:</a:t>
            </a:r>
            <a:br>
              <a:rPr lang="en-US" u="sng" dirty="0">
                <a:solidFill>
                  <a:schemeClr val="accent2">
                    <a:lumMod val="50000"/>
                  </a:schemeClr>
                </a:solidFill>
              </a:rPr>
            </a:br>
            <a:endParaRPr lang="en-US" u="sng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Allowing a customer to make a purchase with only one mouse click</a:t>
            </a:r>
            <a:br>
              <a:rPr lang="en-US" b="1" dirty="0">
                <a:solidFill>
                  <a:schemeClr val="accent2">
                    <a:lumMod val="50000"/>
                  </a:schemeClr>
                </a:solidFill>
              </a:rPr>
            </a:b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Allowing customers to stream movies from their smart phone onto the screen of the seat in front of them</a:t>
            </a:r>
          </a:p>
        </p:txBody>
      </p:sp>
    </p:spTree>
    <p:extLst>
      <p:ext uri="{BB962C8B-B14F-4D97-AF65-F5344CB8AC3E}">
        <p14:creationId xmlns:p14="http://schemas.microsoft.com/office/powerpoint/2010/main" val="3622746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CC756-F71A-7644-A44F-825654F9A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91FBD-17D1-ED44-8AC6-DDC31B9F5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223" y="1257300"/>
            <a:ext cx="10515600" cy="2819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Are enhancements to the product which the customers will experience, which are intended to meet the purpose of the OUTCOME it is aligned to.  </a:t>
            </a:r>
          </a:p>
          <a:p>
            <a:pPr lvl="1"/>
            <a:r>
              <a:rPr lang="en-US" dirty="0"/>
              <a:t>There can be several Outputs which seek to address incrementally the intended Outcome. </a:t>
            </a:r>
          </a:p>
          <a:p>
            <a:pPr lvl="1"/>
            <a:r>
              <a:rPr lang="en-US" dirty="0"/>
              <a:t>Outputs are what is released or deployed to the customer at a particular time</a:t>
            </a:r>
          </a:p>
          <a:p>
            <a:pPr lvl="1"/>
            <a:r>
              <a:rPr lang="en-US" dirty="0"/>
              <a:t>Outputs are built incrementally by adding small functionality (by way of User Stories) to the product</a:t>
            </a:r>
          </a:p>
          <a:p>
            <a:pPr lvl="1"/>
            <a:r>
              <a:rPr lang="en-US" dirty="0"/>
              <a:t>Outputs are completed when all the User Stories have reached a “DONE”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AFDE7-7353-2044-B6A3-53B92B07EFE0}"/>
              </a:ext>
            </a:extLst>
          </p:cNvPr>
          <p:cNvSpPr txBox="1"/>
          <p:nvPr/>
        </p:nvSpPr>
        <p:spPr>
          <a:xfrm>
            <a:off x="730222" y="4091712"/>
            <a:ext cx="9290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2">
                    <a:lumMod val="50000"/>
                  </a:schemeClr>
                </a:solidFill>
              </a:rPr>
              <a:t>EXAMPLES:</a:t>
            </a:r>
            <a:br>
              <a:rPr lang="en-US" u="sng" dirty="0">
                <a:solidFill>
                  <a:schemeClr val="accent2">
                    <a:lumMod val="50000"/>
                  </a:schemeClr>
                </a:solidFill>
              </a:rPr>
            </a:br>
            <a:endParaRPr lang="en-US" u="sng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Modify view item page to show “One Click To Pay”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Adjust credit validation process to support One Click Pay flow</a:t>
            </a:r>
            <a:br>
              <a:rPr lang="en-US" b="1" dirty="0">
                <a:solidFill>
                  <a:schemeClr val="accent2">
                    <a:lumMod val="50000"/>
                  </a:schemeClr>
                </a:solidFill>
              </a:rPr>
            </a:b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Adjust screen menu to list compatible streaming smart phones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Include instruction option to screen mention to assist customers to screen from their phone</a:t>
            </a:r>
          </a:p>
        </p:txBody>
      </p:sp>
    </p:spTree>
    <p:extLst>
      <p:ext uri="{BB962C8B-B14F-4D97-AF65-F5344CB8AC3E}">
        <p14:creationId xmlns:p14="http://schemas.microsoft.com/office/powerpoint/2010/main" val="1653101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B7CE6-DEAE-0C4C-AD7E-71EE5D9A5F63}"/>
              </a:ext>
            </a:extLst>
          </p:cNvPr>
          <p:cNvSpPr txBox="1">
            <a:spLocks/>
          </p:cNvSpPr>
          <p:nvPr/>
        </p:nvSpPr>
        <p:spPr>
          <a:xfrm>
            <a:off x="4577923" y="399353"/>
            <a:ext cx="2475353" cy="6083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Prioritize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46FBB13F-A58C-414D-9364-CA5B8A34D085}"/>
              </a:ext>
            </a:extLst>
          </p:cNvPr>
          <p:cNvSpPr/>
          <p:nvPr/>
        </p:nvSpPr>
        <p:spPr>
          <a:xfrm>
            <a:off x="6995028" y="461209"/>
            <a:ext cx="978408" cy="484632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D2A957-850E-8B45-AFB1-78337B57315E}"/>
              </a:ext>
            </a:extLst>
          </p:cNvPr>
          <p:cNvSpPr txBox="1">
            <a:spLocks/>
          </p:cNvSpPr>
          <p:nvPr/>
        </p:nvSpPr>
        <p:spPr>
          <a:xfrm>
            <a:off x="2324753" y="101946"/>
            <a:ext cx="1764329" cy="1203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Idea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2ACA20E-D2B1-084A-8DB0-619BC18255A3}"/>
              </a:ext>
            </a:extLst>
          </p:cNvPr>
          <p:cNvSpPr/>
          <p:nvPr/>
        </p:nvSpPr>
        <p:spPr>
          <a:xfrm>
            <a:off x="3525806" y="461209"/>
            <a:ext cx="978408" cy="484632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943326-B8D5-AB45-8460-237197EFBCE6}"/>
              </a:ext>
            </a:extLst>
          </p:cNvPr>
          <p:cNvSpPr txBox="1">
            <a:spLocks/>
          </p:cNvSpPr>
          <p:nvPr/>
        </p:nvSpPr>
        <p:spPr>
          <a:xfrm>
            <a:off x="7969229" y="101946"/>
            <a:ext cx="2995615" cy="1203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Production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D6D5B9B-D446-7942-97CA-60C2F6E06105}"/>
              </a:ext>
            </a:extLst>
          </p:cNvPr>
          <p:cNvSpPr/>
          <p:nvPr/>
        </p:nvSpPr>
        <p:spPr>
          <a:xfrm>
            <a:off x="1014099" y="1680016"/>
            <a:ext cx="9844402" cy="51708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Theme/Strategy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CF74C2-75CF-C34E-ABEA-BC28ED90ECA3}"/>
              </a:ext>
            </a:extLst>
          </p:cNvPr>
          <p:cNvSpPr/>
          <p:nvPr/>
        </p:nvSpPr>
        <p:spPr>
          <a:xfrm>
            <a:off x="2552297" y="2648351"/>
            <a:ext cx="1774605" cy="47206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Outcomes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E3EA050-4A25-1D42-B713-92B27451870C}"/>
              </a:ext>
            </a:extLst>
          </p:cNvPr>
          <p:cNvSpPr/>
          <p:nvPr/>
        </p:nvSpPr>
        <p:spPr>
          <a:xfrm>
            <a:off x="1288150" y="3781186"/>
            <a:ext cx="1181001" cy="6161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A38BF63-9305-C745-860A-C89350ABAC4B}"/>
              </a:ext>
            </a:extLst>
          </p:cNvPr>
          <p:cNvSpPr/>
          <p:nvPr/>
        </p:nvSpPr>
        <p:spPr>
          <a:xfrm>
            <a:off x="4402822" y="3781186"/>
            <a:ext cx="1181001" cy="6161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5B27B3C-789C-104D-A6CF-61317D542F06}"/>
              </a:ext>
            </a:extLst>
          </p:cNvPr>
          <p:cNvSpPr/>
          <p:nvPr/>
        </p:nvSpPr>
        <p:spPr>
          <a:xfrm>
            <a:off x="2855007" y="3770074"/>
            <a:ext cx="1181001" cy="6161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BD9516D-6EBF-104E-90E4-4ED9B790ABF6}"/>
              </a:ext>
            </a:extLst>
          </p:cNvPr>
          <p:cNvSpPr/>
          <p:nvPr/>
        </p:nvSpPr>
        <p:spPr>
          <a:xfrm>
            <a:off x="2788141" y="5397983"/>
            <a:ext cx="1314841" cy="65707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Functionality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AE8BE26-4A1D-C54D-9B4C-2004A1C0AA80}"/>
              </a:ext>
            </a:extLst>
          </p:cNvPr>
          <p:cNvSpPr/>
          <p:nvPr/>
        </p:nvSpPr>
        <p:spPr>
          <a:xfrm>
            <a:off x="1169788" y="5391633"/>
            <a:ext cx="1363979" cy="65707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Functionality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C437F2B-2827-9041-8F7E-E7DC1316BCDF}"/>
              </a:ext>
            </a:extLst>
          </p:cNvPr>
          <p:cNvSpPr/>
          <p:nvPr/>
        </p:nvSpPr>
        <p:spPr>
          <a:xfrm>
            <a:off x="4378727" y="5439258"/>
            <a:ext cx="1314841" cy="65707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Functionality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BE12068A-E7D3-2C48-B1FB-4B8B01B19547}"/>
              </a:ext>
            </a:extLst>
          </p:cNvPr>
          <p:cNvCxnSpPr>
            <a:stCxn id="8" idx="2"/>
            <a:endCxn id="9" idx="0"/>
          </p:cNvCxnSpPr>
          <p:nvPr/>
        </p:nvCxnSpPr>
        <p:spPr>
          <a:xfrm rot="5400000">
            <a:off x="2328742" y="2670327"/>
            <a:ext cx="660769" cy="15609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2FF1415F-AB73-2648-87B2-63F55F4D586D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rot="16200000" flipH="1">
            <a:off x="3117726" y="3442291"/>
            <a:ext cx="649657" cy="590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BE64D167-2FBE-C44E-9593-94DA8D8A1B35}"/>
              </a:ext>
            </a:extLst>
          </p:cNvPr>
          <p:cNvCxnSpPr>
            <a:stCxn id="8" idx="2"/>
            <a:endCxn id="10" idx="0"/>
          </p:cNvCxnSpPr>
          <p:nvPr/>
        </p:nvCxnSpPr>
        <p:spPr>
          <a:xfrm rot="16200000" flipH="1">
            <a:off x="3886077" y="2673939"/>
            <a:ext cx="660769" cy="15537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57F738E-18DE-A54C-99C6-5B62E2266E8D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rot="5400000">
            <a:off x="2145950" y="4092074"/>
            <a:ext cx="1005387" cy="159373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AF8D04B-5D56-C444-80F8-F22A0FB4344A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rot="16200000" flipH="1">
            <a:off x="2939667" y="4892087"/>
            <a:ext cx="1011737" cy="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30A093E2-60FF-7A4F-BF2B-B296E95214EE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rot="16200000" flipH="1">
            <a:off x="3714322" y="4117432"/>
            <a:ext cx="1053012" cy="1590640"/>
          </a:xfrm>
          <a:prstGeom prst="bentConnector3">
            <a:avLst>
              <a:gd name="adj1" fmla="val 4775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42202C8-FA1D-DF48-9280-C64ED9F73659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3439600" y="2197103"/>
            <a:ext cx="2496700" cy="451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72F0456-7337-5E4F-B1F9-9ADFB0484222}"/>
              </a:ext>
            </a:extLst>
          </p:cNvPr>
          <p:cNvSpPr/>
          <p:nvPr/>
        </p:nvSpPr>
        <p:spPr>
          <a:xfrm>
            <a:off x="7465369" y="2642002"/>
            <a:ext cx="1774605" cy="47206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Outcomes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0EA3BCC-21C3-744E-B681-79C3D6C5750D}"/>
              </a:ext>
            </a:extLst>
          </p:cNvPr>
          <p:cNvSpPr/>
          <p:nvPr/>
        </p:nvSpPr>
        <p:spPr>
          <a:xfrm>
            <a:off x="6217335" y="3787535"/>
            <a:ext cx="1181001" cy="6161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75867D3-376B-F247-B7D1-992E2D91437C}"/>
              </a:ext>
            </a:extLst>
          </p:cNvPr>
          <p:cNvSpPr/>
          <p:nvPr/>
        </p:nvSpPr>
        <p:spPr>
          <a:xfrm>
            <a:off x="9332007" y="3787535"/>
            <a:ext cx="1181001" cy="6161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F2DDFF6-FA22-1548-AC56-1D3E3FA2F7A5}"/>
              </a:ext>
            </a:extLst>
          </p:cNvPr>
          <p:cNvSpPr/>
          <p:nvPr/>
        </p:nvSpPr>
        <p:spPr>
          <a:xfrm>
            <a:off x="7695255" y="5398895"/>
            <a:ext cx="1314841" cy="65707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Functionality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D2F4DB6-268E-F048-8272-F57B222F079D}"/>
              </a:ext>
            </a:extLst>
          </p:cNvPr>
          <p:cNvSpPr/>
          <p:nvPr/>
        </p:nvSpPr>
        <p:spPr>
          <a:xfrm>
            <a:off x="6193240" y="5397982"/>
            <a:ext cx="1314841" cy="65707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Functionality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71D5A30-DC00-2A4F-AC13-0026F32905AD}"/>
              </a:ext>
            </a:extLst>
          </p:cNvPr>
          <p:cNvSpPr/>
          <p:nvPr/>
        </p:nvSpPr>
        <p:spPr>
          <a:xfrm>
            <a:off x="9307912" y="5445607"/>
            <a:ext cx="1314841" cy="65707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Functionality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8A5F109F-858E-0D43-9326-C7AE97A02970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 rot="5400000">
            <a:off x="7243521" y="2678383"/>
            <a:ext cx="673467" cy="154483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7C64007-05A7-9A4F-9B5B-4972633D7261}"/>
              </a:ext>
            </a:extLst>
          </p:cNvPr>
          <p:cNvCxnSpPr>
            <a:stCxn id="22" idx="2"/>
            <a:endCxn id="35" idx="0"/>
          </p:cNvCxnSpPr>
          <p:nvPr/>
        </p:nvCxnSpPr>
        <p:spPr>
          <a:xfrm rot="16200000" flipH="1">
            <a:off x="8037804" y="3428936"/>
            <a:ext cx="629738" cy="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BD32B809-3B16-054C-97D1-C77B52325109}"/>
              </a:ext>
            </a:extLst>
          </p:cNvPr>
          <p:cNvCxnSpPr>
            <a:stCxn id="22" idx="2"/>
            <a:endCxn id="24" idx="0"/>
          </p:cNvCxnSpPr>
          <p:nvPr/>
        </p:nvCxnSpPr>
        <p:spPr>
          <a:xfrm rot="16200000" flipH="1">
            <a:off x="8800857" y="2665883"/>
            <a:ext cx="673467" cy="156983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9DFAE13A-8394-5D47-AA11-B677044051B5}"/>
              </a:ext>
            </a:extLst>
          </p:cNvPr>
          <p:cNvCxnSpPr>
            <a:stCxn id="35" idx="2"/>
            <a:endCxn id="26" idx="0"/>
          </p:cNvCxnSpPr>
          <p:nvPr/>
        </p:nvCxnSpPr>
        <p:spPr>
          <a:xfrm rot="5400000">
            <a:off x="7082666" y="4127974"/>
            <a:ext cx="1038004" cy="15020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B13A90B7-F796-9A47-BC60-941A6E418643}"/>
              </a:ext>
            </a:extLst>
          </p:cNvPr>
          <p:cNvCxnSpPr>
            <a:stCxn id="35" idx="2"/>
            <a:endCxn id="25" idx="0"/>
          </p:cNvCxnSpPr>
          <p:nvPr/>
        </p:nvCxnSpPr>
        <p:spPr>
          <a:xfrm rot="16200000" flipH="1">
            <a:off x="7833217" y="4879435"/>
            <a:ext cx="1038917" cy="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FD595A-EC67-2943-869C-6D17E2BB2C6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03056" y="3519099"/>
            <a:ext cx="1111896" cy="16126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F301F8C-9047-8B4E-9641-D513D2A8AE9A}"/>
              </a:ext>
            </a:extLst>
          </p:cNvPr>
          <p:cNvCxnSpPr>
            <a:stCxn id="22" idx="0"/>
            <a:endCxn id="7" idx="2"/>
          </p:cNvCxnSpPr>
          <p:nvPr/>
        </p:nvCxnSpPr>
        <p:spPr>
          <a:xfrm flipH="1" flipV="1">
            <a:off x="5936300" y="2197103"/>
            <a:ext cx="2416372" cy="444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B0E4958-A92A-384B-90F1-4080A60CFE6F}"/>
              </a:ext>
            </a:extLst>
          </p:cNvPr>
          <p:cNvSpPr/>
          <p:nvPr/>
        </p:nvSpPr>
        <p:spPr>
          <a:xfrm>
            <a:off x="7762173" y="3743806"/>
            <a:ext cx="1181001" cy="6161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AAE7F0-595A-A34C-A0A5-177078965407}"/>
              </a:ext>
            </a:extLst>
          </p:cNvPr>
          <p:cNvSpPr txBox="1"/>
          <p:nvPr/>
        </p:nvSpPr>
        <p:spPr>
          <a:xfrm>
            <a:off x="2469151" y="1033084"/>
            <a:ext cx="7388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latin typeface="Garamond" panose="02020404030301010803" pitchFamily="18" charset="0"/>
              </a:rPr>
              <a:t>PRODUCT PORTFOLIO</a:t>
            </a: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D579703D-4B42-074D-BC2C-6A3C486FF681}"/>
              </a:ext>
            </a:extLst>
          </p:cNvPr>
          <p:cNvSpPr/>
          <p:nvPr/>
        </p:nvSpPr>
        <p:spPr>
          <a:xfrm>
            <a:off x="438636" y="1594806"/>
            <a:ext cx="543826" cy="2989894"/>
          </a:xfrm>
          <a:prstGeom prst="leftBrac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0483AA-9ED3-B549-8B37-4DB1DB1A2E38}"/>
              </a:ext>
            </a:extLst>
          </p:cNvPr>
          <p:cNvSpPr txBox="1"/>
          <p:nvPr/>
        </p:nvSpPr>
        <p:spPr>
          <a:xfrm>
            <a:off x="151487" y="1405907"/>
            <a:ext cx="3140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PORTFOLIO</a:t>
            </a:r>
          </a:p>
        </p:txBody>
      </p:sp>
    </p:spTree>
    <p:extLst>
      <p:ext uri="{BB962C8B-B14F-4D97-AF65-F5344CB8AC3E}">
        <p14:creationId xmlns:p14="http://schemas.microsoft.com/office/powerpoint/2010/main" val="3826734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B7CE6-DEAE-0C4C-AD7E-71EE5D9A5F63}"/>
              </a:ext>
            </a:extLst>
          </p:cNvPr>
          <p:cNvSpPr txBox="1">
            <a:spLocks/>
          </p:cNvSpPr>
          <p:nvPr/>
        </p:nvSpPr>
        <p:spPr>
          <a:xfrm>
            <a:off x="4577923" y="399353"/>
            <a:ext cx="2475353" cy="6083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Prioritize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46FBB13F-A58C-414D-9364-CA5B8A34D085}"/>
              </a:ext>
            </a:extLst>
          </p:cNvPr>
          <p:cNvSpPr/>
          <p:nvPr/>
        </p:nvSpPr>
        <p:spPr>
          <a:xfrm>
            <a:off x="6995028" y="461209"/>
            <a:ext cx="978408" cy="484632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D2A957-850E-8B45-AFB1-78337B57315E}"/>
              </a:ext>
            </a:extLst>
          </p:cNvPr>
          <p:cNvSpPr txBox="1">
            <a:spLocks/>
          </p:cNvSpPr>
          <p:nvPr/>
        </p:nvSpPr>
        <p:spPr>
          <a:xfrm>
            <a:off x="2324753" y="101946"/>
            <a:ext cx="1764329" cy="1203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Idea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2ACA20E-D2B1-084A-8DB0-619BC18255A3}"/>
              </a:ext>
            </a:extLst>
          </p:cNvPr>
          <p:cNvSpPr/>
          <p:nvPr/>
        </p:nvSpPr>
        <p:spPr>
          <a:xfrm>
            <a:off x="3525806" y="461209"/>
            <a:ext cx="978408" cy="484632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943326-B8D5-AB45-8460-237197EFBCE6}"/>
              </a:ext>
            </a:extLst>
          </p:cNvPr>
          <p:cNvSpPr txBox="1">
            <a:spLocks/>
          </p:cNvSpPr>
          <p:nvPr/>
        </p:nvSpPr>
        <p:spPr>
          <a:xfrm>
            <a:off x="7969229" y="101946"/>
            <a:ext cx="2995615" cy="1203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Production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D6D5B9B-D446-7942-97CA-60C2F6E06105}"/>
              </a:ext>
            </a:extLst>
          </p:cNvPr>
          <p:cNvSpPr/>
          <p:nvPr/>
        </p:nvSpPr>
        <p:spPr>
          <a:xfrm>
            <a:off x="1014099" y="1680016"/>
            <a:ext cx="9844402" cy="51708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Theme/Strategy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CF74C2-75CF-C34E-ABEA-BC28ED90ECA3}"/>
              </a:ext>
            </a:extLst>
          </p:cNvPr>
          <p:cNvSpPr/>
          <p:nvPr/>
        </p:nvSpPr>
        <p:spPr>
          <a:xfrm>
            <a:off x="2552297" y="2648351"/>
            <a:ext cx="1774605" cy="47206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Initiatives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E3EA050-4A25-1D42-B713-92B27451870C}"/>
              </a:ext>
            </a:extLst>
          </p:cNvPr>
          <p:cNvSpPr/>
          <p:nvPr/>
        </p:nvSpPr>
        <p:spPr>
          <a:xfrm>
            <a:off x="1288150" y="3781186"/>
            <a:ext cx="1181001" cy="61617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A38BF63-9305-C745-860A-C89350ABAC4B}"/>
              </a:ext>
            </a:extLst>
          </p:cNvPr>
          <p:cNvSpPr/>
          <p:nvPr/>
        </p:nvSpPr>
        <p:spPr>
          <a:xfrm>
            <a:off x="4402822" y="3781186"/>
            <a:ext cx="1181001" cy="61617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5B27B3C-789C-104D-A6CF-61317D542F06}"/>
              </a:ext>
            </a:extLst>
          </p:cNvPr>
          <p:cNvSpPr/>
          <p:nvPr/>
        </p:nvSpPr>
        <p:spPr>
          <a:xfrm>
            <a:off x="2855007" y="3770074"/>
            <a:ext cx="1181001" cy="61617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BD9516D-6EBF-104E-90E4-4ED9B790ABF6}"/>
              </a:ext>
            </a:extLst>
          </p:cNvPr>
          <p:cNvSpPr/>
          <p:nvPr/>
        </p:nvSpPr>
        <p:spPr>
          <a:xfrm>
            <a:off x="2788141" y="5397983"/>
            <a:ext cx="1314841" cy="65707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Stories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AE8BE26-4A1D-C54D-9B4C-2004A1C0AA80}"/>
              </a:ext>
            </a:extLst>
          </p:cNvPr>
          <p:cNvSpPr/>
          <p:nvPr/>
        </p:nvSpPr>
        <p:spPr>
          <a:xfrm>
            <a:off x="1169788" y="5391633"/>
            <a:ext cx="1363979" cy="65707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Stories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C437F2B-2827-9041-8F7E-E7DC1316BCDF}"/>
              </a:ext>
            </a:extLst>
          </p:cNvPr>
          <p:cNvSpPr/>
          <p:nvPr/>
        </p:nvSpPr>
        <p:spPr>
          <a:xfrm>
            <a:off x="4378727" y="5439258"/>
            <a:ext cx="1314841" cy="65707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Stories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BE12068A-E7D3-2C48-B1FB-4B8B01B19547}"/>
              </a:ext>
            </a:extLst>
          </p:cNvPr>
          <p:cNvCxnSpPr>
            <a:stCxn id="8" idx="2"/>
            <a:endCxn id="9" idx="0"/>
          </p:cNvCxnSpPr>
          <p:nvPr/>
        </p:nvCxnSpPr>
        <p:spPr>
          <a:xfrm rot="5400000">
            <a:off x="2328742" y="2670327"/>
            <a:ext cx="660769" cy="15609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2FF1415F-AB73-2648-87B2-63F55F4D586D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rot="16200000" flipH="1">
            <a:off x="3117726" y="3442291"/>
            <a:ext cx="649657" cy="590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BE64D167-2FBE-C44E-9593-94DA8D8A1B35}"/>
              </a:ext>
            </a:extLst>
          </p:cNvPr>
          <p:cNvCxnSpPr>
            <a:stCxn id="8" idx="2"/>
            <a:endCxn id="10" idx="0"/>
          </p:cNvCxnSpPr>
          <p:nvPr/>
        </p:nvCxnSpPr>
        <p:spPr>
          <a:xfrm rot="16200000" flipH="1">
            <a:off x="3886077" y="2673939"/>
            <a:ext cx="660769" cy="15537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57F738E-18DE-A54C-99C6-5B62E2266E8D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rot="5400000">
            <a:off x="2145950" y="4092074"/>
            <a:ext cx="1005387" cy="159373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AF8D04B-5D56-C444-80F8-F22A0FB4344A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rot="16200000" flipH="1">
            <a:off x="2939667" y="4892087"/>
            <a:ext cx="1011737" cy="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30A093E2-60FF-7A4F-BF2B-B296E95214EE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rot="16200000" flipH="1">
            <a:off x="3714322" y="4117432"/>
            <a:ext cx="1053012" cy="1590640"/>
          </a:xfrm>
          <a:prstGeom prst="bentConnector3">
            <a:avLst>
              <a:gd name="adj1" fmla="val 4775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42202C8-FA1D-DF48-9280-C64ED9F73659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3439600" y="2197103"/>
            <a:ext cx="2496700" cy="451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72F0456-7337-5E4F-B1F9-9ADFB0484222}"/>
              </a:ext>
            </a:extLst>
          </p:cNvPr>
          <p:cNvSpPr/>
          <p:nvPr/>
        </p:nvSpPr>
        <p:spPr>
          <a:xfrm>
            <a:off x="7465369" y="2642002"/>
            <a:ext cx="1774605" cy="47206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Initiatives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0EA3BCC-21C3-744E-B681-79C3D6C5750D}"/>
              </a:ext>
            </a:extLst>
          </p:cNvPr>
          <p:cNvSpPr/>
          <p:nvPr/>
        </p:nvSpPr>
        <p:spPr>
          <a:xfrm>
            <a:off x="6217335" y="3787535"/>
            <a:ext cx="1181001" cy="61617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75867D3-376B-F247-B7D1-992E2D91437C}"/>
              </a:ext>
            </a:extLst>
          </p:cNvPr>
          <p:cNvSpPr/>
          <p:nvPr/>
        </p:nvSpPr>
        <p:spPr>
          <a:xfrm>
            <a:off x="9332007" y="3787535"/>
            <a:ext cx="1181001" cy="61617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F2DDFF6-FA22-1548-AC56-1D3E3FA2F7A5}"/>
              </a:ext>
            </a:extLst>
          </p:cNvPr>
          <p:cNvSpPr/>
          <p:nvPr/>
        </p:nvSpPr>
        <p:spPr>
          <a:xfrm>
            <a:off x="7695255" y="5398895"/>
            <a:ext cx="1314841" cy="65707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Stories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D2F4DB6-268E-F048-8272-F57B222F079D}"/>
              </a:ext>
            </a:extLst>
          </p:cNvPr>
          <p:cNvSpPr/>
          <p:nvPr/>
        </p:nvSpPr>
        <p:spPr>
          <a:xfrm>
            <a:off x="6193240" y="5397982"/>
            <a:ext cx="1314841" cy="65707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Stories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71D5A30-DC00-2A4F-AC13-0026F32905AD}"/>
              </a:ext>
            </a:extLst>
          </p:cNvPr>
          <p:cNvSpPr/>
          <p:nvPr/>
        </p:nvSpPr>
        <p:spPr>
          <a:xfrm>
            <a:off x="9307912" y="5445607"/>
            <a:ext cx="1314841" cy="65707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Stories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8A5F109F-858E-0D43-9326-C7AE97A02970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 rot="5400000">
            <a:off x="7243521" y="2678383"/>
            <a:ext cx="673467" cy="154483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7C64007-05A7-9A4F-9B5B-4972633D7261}"/>
              </a:ext>
            </a:extLst>
          </p:cNvPr>
          <p:cNvCxnSpPr>
            <a:stCxn id="22" idx="2"/>
            <a:endCxn id="35" idx="0"/>
          </p:cNvCxnSpPr>
          <p:nvPr/>
        </p:nvCxnSpPr>
        <p:spPr>
          <a:xfrm rot="16200000" flipH="1">
            <a:off x="8037804" y="3428936"/>
            <a:ext cx="629738" cy="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BD32B809-3B16-054C-97D1-C77B52325109}"/>
              </a:ext>
            </a:extLst>
          </p:cNvPr>
          <p:cNvCxnSpPr>
            <a:stCxn id="22" idx="2"/>
            <a:endCxn id="24" idx="0"/>
          </p:cNvCxnSpPr>
          <p:nvPr/>
        </p:nvCxnSpPr>
        <p:spPr>
          <a:xfrm rot="16200000" flipH="1">
            <a:off x="8800857" y="2665883"/>
            <a:ext cx="673467" cy="156983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9DFAE13A-8394-5D47-AA11-B677044051B5}"/>
              </a:ext>
            </a:extLst>
          </p:cNvPr>
          <p:cNvCxnSpPr>
            <a:stCxn id="35" idx="2"/>
            <a:endCxn id="26" idx="0"/>
          </p:cNvCxnSpPr>
          <p:nvPr/>
        </p:nvCxnSpPr>
        <p:spPr>
          <a:xfrm rot="5400000">
            <a:off x="7082666" y="4127974"/>
            <a:ext cx="1038004" cy="15020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B13A90B7-F796-9A47-BC60-941A6E418643}"/>
              </a:ext>
            </a:extLst>
          </p:cNvPr>
          <p:cNvCxnSpPr>
            <a:stCxn id="35" idx="2"/>
            <a:endCxn id="25" idx="0"/>
          </p:cNvCxnSpPr>
          <p:nvPr/>
        </p:nvCxnSpPr>
        <p:spPr>
          <a:xfrm rot="16200000" flipH="1">
            <a:off x="7833217" y="4879435"/>
            <a:ext cx="1038917" cy="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FD595A-EC67-2943-869C-6D17E2BB2C6F}"/>
              </a:ext>
            </a:extLst>
          </p:cNvPr>
          <p:cNvCxnSpPr>
            <a:cxnSpLocks/>
            <a:endCxn id="27" idx="0"/>
          </p:cNvCxnSpPr>
          <p:nvPr/>
        </p:nvCxnSpPr>
        <p:spPr>
          <a:xfrm rot="16200000" flipH="1">
            <a:off x="8320940" y="3801214"/>
            <a:ext cx="1676128" cy="1612658"/>
          </a:xfrm>
          <a:prstGeom prst="bentConnector3">
            <a:avLst>
              <a:gd name="adj1" fmla="val 652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F301F8C-9047-8B4E-9641-D513D2A8AE9A}"/>
              </a:ext>
            </a:extLst>
          </p:cNvPr>
          <p:cNvCxnSpPr>
            <a:stCxn id="22" idx="0"/>
            <a:endCxn id="7" idx="2"/>
          </p:cNvCxnSpPr>
          <p:nvPr/>
        </p:nvCxnSpPr>
        <p:spPr>
          <a:xfrm flipH="1" flipV="1">
            <a:off x="5936300" y="2197103"/>
            <a:ext cx="2416372" cy="444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B0E4958-A92A-384B-90F1-4080A60CFE6F}"/>
              </a:ext>
            </a:extLst>
          </p:cNvPr>
          <p:cNvSpPr/>
          <p:nvPr/>
        </p:nvSpPr>
        <p:spPr>
          <a:xfrm>
            <a:off x="7762173" y="3743806"/>
            <a:ext cx="1181001" cy="61617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AAE7F0-595A-A34C-A0A5-177078965407}"/>
              </a:ext>
            </a:extLst>
          </p:cNvPr>
          <p:cNvSpPr txBox="1"/>
          <p:nvPr/>
        </p:nvSpPr>
        <p:spPr>
          <a:xfrm>
            <a:off x="2469151" y="1033084"/>
            <a:ext cx="7388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latin typeface="Garamond" panose="02020404030301010803" pitchFamily="18" charset="0"/>
              </a:rPr>
              <a:t>PRODUCT PORTFOLIO</a:t>
            </a: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D579703D-4B42-074D-BC2C-6A3C486FF681}"/>
              </a:ext>
            </a:extLst>
          </p:cNvPr>
          <p:cNvSpPr/>
          <p:nvPr/>
        </p:nvSpPr>
        <p:spPr>
          <a:xfrm>
            <a:off x="438636" y="1594806"/>
            <a:ext cx="543826" cy="2989894"/>
          </a:xfrm>
          <a:prstGeom prst="leftBrac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0483AA-9ED3-B549-8B37-4DB1DB1A2E38}"/>
              </a:ext>
            </a:extLst>
          </p:cNvPr>
          <p:cNvSpPr txBox="1"/>
          <p:nvPr/>
        </p:nvSpPr>
        <p:spPr>
          <a:xfrm>
            <a:off x="151487" y="1405907"/>
            <a:ext cx="3140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PORTFOLIO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802FF342-A492-A643-B729-59C58577ED07}"/>
              </a:ext>
            </a:extLst>
          </p:cNvPr>
          <p:cNvSpPr/>
          <p:nvPr/>
        </p:nvSpPr>
        <p:spPr>
          <a:xfrm rot="10800000">
            <a:off x="10730109" y="5061098"/>
            <a:ext cx="543826" cy="1150384"/>
          </a:xfrm>
          <a:prstGeom prst="leftBrace">
            <a:avLst/>
          </a:prstGeom>
          <a:noFill/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F12A63-6219-E144-8C4F-2156C48EBFC1}"/>
              </a:ext>
            </a:extLst>
          </p:cNvPr>
          <p:cNvSpPr txBox="1"/>
          <p:nvPr/>
        </p:nvSpPr>
        <p:spPr>
          <a:xfrm>
            <a:off x="11451141" y="4758503"/>
            <a:ext cx="314023" cy="156966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1567908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020" y="1454809"/>
            <a:ext cx="10972800" cy="1143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FEATURE CREATION with USER STORIES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885044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vyMgt" id="{ADFFF576-8A26-234F-BD8B-FE18FA275858}" vid="{30184B27-175F-F342-BF5B-BCAB1D2E20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SavvyMgt</Template>
  <TotalTime>24611</TotalTime>
  <Words>1269</Words>
  <Application>Microsoft Macintosh PowerPoint</Application>
  <PresentationFormat>Widescreen</PresentationFormat>
  <Paragraphs>209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Bradley Hand ITC</vt:lpstr>
      <vt:lpstr>Calibri</vt:lpstr>
      <vt:lpstr>Calibri Light</vt:lpstr>
      <vt:lpstr>Courier New</vt:lpstr>
      <vt:lpstr>Garamond</vt:lpstr>
      <vt:lpstr>Lucida Handwriting</vt:lpstr>
      <vt:lpstr>Mangal</vt:lpstr>
      <vt:lpstr>Rockwell</vt:lpstr>
      <vt:lpstr>Wingdings</vt:lpstr>
      <vt:lpstr>Office Theme</vt:lpstr>
      <vt:lpstr>Agile Product Management – Team Focus</vt:lpstr>
      <vt:lpstr>Class Agenda</vt:lpstr>
      <vt:lpstr>PowerPoint Presentation</vt:lpstr>
      <vt:lpstr>Class Exercise</vt:lpstr>
      <vt:lpstr>Outcomes</vt:lpstr>
      <vt:lpstr>Outputs</vt:lpstr>
      <vt:lpstr>PowerPoint Presentation</vt:lpstr>
      <vt:lpstr>PowerPoint Presentation</vt:lpstr>
      <vt:lpstr>FEATURE CREATION with USER STORIES</vt:lpstr>
      <vt:lpstr>USER STORY</vt:lpstr>
      <vt:lpstr>Purpose of the User Story</vt:lpstr>
      <vt:lpstr>User Stories are not Traditional Requirements</vt:lpstr>
      <vt:lpstr>User Stories Characteristics</vt:lpstr>
      <vt:lpstr>User Stories Acceptance Criteria</vt:lpstr>
      <vt:lpstr>User Stories Deliver Working Software</vt:lpstr>
      <vt:lpstr>A User Story Format</vt:lpstr>
      <vt:lpstr>Class Exercise</vt:lpstr>
      <vt:lpstr>Let’s Try It!</vt:lpstr>
      <vt:lpstr>User Story RED FLAGS</vt:lpstr>
      <vt:lpstr>PowerPoint Presentation</vt:lpstr>
      <vt:lpstr>Features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O'Reilly</dc:creator>
  <cp:lastModifiedBy>Michael O'Reilly</cp:lastModifiedBy>
  <cp:revision>163</cp:revision>
  <dcterms:created xsi:type="dcterms:W3CDTF">2017-11-14T13:54:56Z</dcterms:created>
  <dcterms:modified xsi:type="dcterms:W3CDTF">2021-10-26T23:25:05Z</dcterms:modified>
</cp:coreProperties>
</file>